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24"/>
  </p:notesMasterIdLst>
  <p:handoutMasterIdLst>
    <p:handoutMasterId r:id="rId25"/>
  </p:handoutMasterIdLst>
  <p:sldIdLst>
    <p:sldId id="256" r:id="rId3"/>
    <p:sldId id="319" r:id="rId4"/>
    <p:sldId id="301" r:id="rId5"/>
    <p:sldId id="302" r:id="rId6"/>
    <p:sldId id="303" r:id="rId7"/>
    <p:sldId id="304" r:id="rId8"/>
    <p:sldId id="315" r:id="rId9"/>
    <p:sldId id="305" r:id="rId10"/>
    <p:sldId id="310" r:id="rId11"/>
    <p:sldId id="308" r:id="rId12"/>
    <p:sldId id="311" r:id="rId13"/>
    <p:sldId id="313" r:id="rId14"/>
    <p:sldId id="314" r:id="rId15"/>
    <p:sldId id="316" r:id="rId16"/>
    <p:sldId id="317" r:id="rId17"/>
    <p:sldId id="320" r:id="rId18"/>
    <p:sldId id="322" r:id="rId19"/>
    <p:sldId id="318" r:id="rId20"/>
    <p:sldId id="321" r:id="rId21"/>
    <p:sldId id="323" r:id="rId22"/>
    <p:sldId id="297"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59" autoAdjust="0"/>
    <p:restoredTop sz="79772" autoAdjust="0"/>
  </p:normalViewPr>
  <p:slideViewPr>
    <p:cSldViewPr snapToGrid="0" snapToObjects="1">
      <p:cViewPr varScale="1">
        <p:scale>
          <a:sx n="63" d="100"/>
          <a:sy n="63" d="100"/>
        </p:scale>
        <p:origin x="856" y="56"/>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6-9-2024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6-9-2024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ist.gov/publications/correction-stray-light-spectroradiometers-and-imaging-instrumen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al.science/hal-01148941/documen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1</a:t>
            </a:fld>
            <a:endParaRPr lang="nl-NL"/>
          </a:p>
        </p:txBody>
      </p:sp>
    </p:spTree>
    <p:extLst>
      <p:ext uri="{BB962C8B-B14F-4D97-AF65-F5344CB8AC3E}">
        <p14:creationId xmlns:p14="http://schemas.microsoft.com/office/powerpoint/2010/main" val="2800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13</a:t>
            </a:fld>
            <a:endParaRPr lang="nl-NL"/>
          </a:p>
        </p:txBody>
      </p:sp>
    </p:spTree>
    <p:extLst>
      <p:ext uri="{BB962C8B-B14F-4D97-AF65-F5344CB8AC3E}">
        <p14:creationId xmlns:p14="http://schemas.microsoft.com/office/powerpoint/2010/main" val="196068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Correction of Stray Light In Spectroradiometers and Imaging Instruments | NIST</a:t>
            </a:r>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19</a:t>
            </a:fld>
            <a:endParaRPr lang="nl-NL"/>
          </a:p>
        </p:txBody>
      </p:sp>
    </p:spTree>
    <p:extLst>
      <p:ext uri="{BB962C8B-B14F-4D97-AF65-F5344CB8AC3E}">
        <p14:creationId xmlns:p14="http://schemas.microsoft.com/office/powerpoint/2010/main" val="199844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https://tsapps.nist.gov/publication/get_pdf.cfm?pub_id=841127</a:t>
            </a:r>
          </a:p>
          <a:p>
            <a:r>
              <a:rPr lang="en-US" dirty="0">
                <a:hlinkClick r:id="rId3"/>
              </a:rPr>
              <a:t>Stray light correction on array spectroradiometers for optical radiation risk assessment in the workplace (</a:t>
            </a:r>
            <a:r>
              <a:rPr lang="en-US" dirty="0" err="1">
                <a:hlinkClick r:id="rId3"/>
              </a:rPr>
              <a:t>hal.science</a:t>
            </a:r>
            <a:r>
              <a:rPr lang="en-US" dirty="0">
                <a:hlinkClick r:id="rId3"/>
              </a:rPr>
              <a:t>)</a:t>
            </a:r>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20</a:t>
            </a:fld>
            <a:endParaRPr lang="nl-NL"/>
          </a:p>
        </p:txBody>
      </p:sp>
    </p:spTree>
    <p:extLst>
      <p:ext uri="{BB962C8B-B14F-4D97-AF65-F5344CB8AC3E}">
        <p14:creationId xmlns:p14="http://schemas.microsoft.com/office/powerpoint/2010/main" val="3700991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21</a:t>
            </a:fld>
            <a:endParaRPr lang="nl-NL"/>
          </a:p>
        </p:txBody>
      </p:sp>
    </p:spTree>
    <p:extLst>
      <p:ext uri="{BB962C8B-B14F-4D97-AF65-F5344CB8AC3E}">
        <p14:creationId xmlns:p14="http://schemas.microsoft.com/office/powerpoint/2010/main" val="747822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dirty="0"/>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6DC56A49-17F5-4699-84C6-A79251747D5E}" type="datetime1">
              <a:rPr lang="en-GB" smtClean="0"/>
              <a:t>06/09/2024</a:t>
            </a:fld>
            <a:endParaRPr lang="nl-NL"/>
          </a:p>
        </p:txBody>
      </p:sp>
      <p:sp>
        <p:nvSpPr>
          <p:cNvPr id="5" name="Tijdelijke aanduiding voor voettekst 4"/>
          <p:cNvSpPr>
            <a:spLocks noGrp="1"/>
          </p:cNvSpPr>
          <p:nvPr>
            <p:ph type="ftr" sz="quarter" idx="11"/>
          </p:nvPr>
        </p:nvSpPr>
        <p:spPr/>
        <p:txBody>
          <a:bodyPr/>
          <a:lstStyle/>
          <a:p>
            <a:r>
              <a:rPr lang="en-US" dirty="0"/>
              <a:t>Master of Science in Imaging and Light in Extended Reality (Ghent et al) </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1E1778E6-DEA4-4024-BD5D-9D5F96820681}" type="datetime1">
              <a:rPr lang="en-GB" smtClean="0"/>
              <a:t>06/09/2024</a:t>
            </a:fld>
            <a:endParaRPr lang="nl-NL"/>
          </a:p>
        </p:txBody>
      </p:sp>
      <p:sp>
        <p:nvSpPr>
          <p:cNvPr id="5" name="Tijdelijke aanduiding voor voettekst 4"/>
          <p:cNvSpPr>
            <a:spLocks noGrp="1"/>
          </p:cNvSpPr>
          <p:nvPr>
            <p:ph type="ftr" sz="quarter" idx="11"/>
          </p:nvPr>
        </p:nvSpPr>
        <p:spPr/>
        <p:txBody>
          <a:bodyPr/>
          <a:lstStyle/>
          <a:p>
            <a:r>
              <a:rPr lang="en-US" dirty="0"/>
              <a:t>Master of Science in Imaging and Light in Extended Reality (Ghent et al) </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C5268C0B-26BF-4459-BA67-29E5559597CA}" type="datetime1">
              <a:rPr lang="en-GB" smtClean="0"/>
              <a:t>06/09/2024</a:t>
            </a:fld>
            <a:endParaRPr lang="nl-NL"/>
          </a:p>
        </p:txBody>
      </p:sp>
      <p:sp>
        <p:nvSpPr>
          <p:cNvPr id="5" name="Tijdelijke aanduiding voor voettekst 4"/>
          <p:cNvSpPr>
            <a:spLocks noGrp="1"/>
          </p:cNvSpPr>
          <p:nvPr>
            <p:ph type="ftr" sz="quarter" idx="11"/>
          </p:nvPr>
        </p:nvSpPr>
        <p:spPr/>
        <p:txBody>
          <a:bodyPr/>
          <a:lstStyle/>
          <a:p>
            <a:r>
              <a:rPr lang="en-US" dirty="0"/>
              <a:t>Master of Science in Imaging and Light in Extended Reality (Ghent et al) </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0C690EA-AA14-4721-8555-E4F0F2579B8F}" type="datetime1">
              <a:rPr lang="en-GB" smtClean="0"/>
              <a:t>06/09/2024</a:t>
            </a:fld>
            <a:endParaRPr lang="nl-NL" dirty="0"/>
          </a:p>
        </p:txBody>
      </p:sp>
      <p:sp>
        <p:nvSpPr>
          <p:cNvPr id="5" name="Tijdelijke aanduiding voor voettekst 4"/>
          <p:cNvSpPr>
            <a:spLocks noGrp="1"/>
          </p:cNvSpPr>
          <p:nvPr>
            <p:ph type="ftr" sz="quarter" idx="11"/>
          </p:nvPr>
        </p:nvSpPr>
        <p:spPr/>
        <p:txBody>
          <a:bodyPr/>
          <a:lstStyle/>
          <a:p>
            <a:r>
              <a:rPr lang="en-US" dirty="0"/>
              <a:t>Master of Science in Imaging and Light in Extended Reality (Ghent et al) </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dirty="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dirty="0"/>
              <a:t>Click icon to add picture</a:t>
            </a:r>
            <a:endParaRPr lang="nl-NL"/>
          </a:p>
        </p:txBody>
      </p:sp>
    </p:spTree>
    <p:extLst>
      <p:ext uri="{BB962C8B-B14F-4D97-AF65-F5344CB8AC3E}">
        <p14:creationId xmlns:p14="http://schemas.microsoft.com/office/powerpoint/2010/main" val="95214852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A5046091-6B24-4772-B1F9-ED56A63BA58E}" type="datetime1">
              <a:rPr lang="en-GB" smtClean="0"/>
              <a:t>06/09/2024</a:t>
            </a:fld>
            <a:endParaRPr lang="nl-NL" dirty="0"/>
          </a:p>
        </p:txBody>
      </p:sp>
      <p:sp>
        <p:nvSpPr>
          <p:cNvPr id="5" name="Tijdelijke aanduiding voor voettekst 4"/>
          <p:cNvSpPr>
            <a:spLocks noGrp="1"/>
          </p:cNvSpPr>
          <p:nvPr>
            <p:ph type="ftr" sz="quarter" idx="11"/>
          </p:nvPr>
        </p:nvSpPr>
        <p:spPr/>
        <p:txBody>
          <a:bodyPr/>
          <a:lstStyle/>
          <a:p>
            <a:r>
              <a:rPr lang="en-US" dirty="0"/>
              <a:t>Master of Science in Imaging and Light in Extended Reality (Ghent et al) </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dirty="0"/>
              <a:t>Click icon to add picture</a:t>
            </a:r>
            <a:endParaRPr lang="nl-NL"/>
          </a:p>
        </p:txBody>
      </p:sp>
    </p:spTree>
  </p:cSld>
  <p:clrMapOvr>
    <a:masterClrMapping/>
  </p:clrMapOvr>
  <p:extLst>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D2ED0794-6849-458C-9467-5280B0EF528E}" type="datetime1">
              <a:rPr lang="en-GB" smtClean="0"/>
              <a:t>06/09/2024</a:t>
            </a:fld>
            <a:endParaRPr lang="nl-NL"/>
          </a:p>
        </p:txBody>
      </p:sp>
      <p:sp>
        <p:nvSpPr>
          <p:cNvPr id="6" name="Tijdelijke aanduiding voor voettekst 5"/>
          <p:cNvSpPr>
            <a:spLocks noGrp="1"/>
          </p:cNvSpPr>
          <p:nvPr>
            <p:ph type="ftr" sz="quarter" idx="11"/>
          </p:nvPr>
        </p:nvSpPr>
        <p:spPr/>
        <p:txBody>
          <a:bodyPr/>
          <a:lstStyle/>
          <a:p>
            <a:r>
              <a:rPr lang="en-US" dirty="0"/>
              <a:t>Master of Science in Imaging and Light in Extended Reality (Ghent et al) </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0E65AC28-428E-495F-9AB7-173CE9AB5435}" type="datetime1">
              <a:rPr lang="en-GB" smtClean="0"/>
              <a:t>06/09/2024</a:t>
            </a:fld>
            <a:endParaRPr lang="nl-NL" dirty="0"/>
          </a:p>
        </p:txBody>
      </p:sp>
      <p:sp>
        <p:nvSpPr>
          <p:cNvPr id="8" name="Tijdelijke aanduiding voor voettekst 7"/>
          <p:cNvSpPr>
            <a:spLocks noGrp="1"/>
          </p:cNvSpPr>
          <p:nvPr>
            <p:ph type="ftr" sz="quarter" idx="11"/>
          </p:nvPr>
        </p:nvSpPr>
        <p:spPr/>
        <p:txBody>
          <a:bodyPr/>
          <a:lstStyle/>
          <a:p>
            <a:r>
              <a:rPr lang="en-US" dirty="0"/>
              <a:t>Master of Science in Imaging and Light in Extended Reality (Ghent et al) </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E3D12648-9241-4151-97EF-5F44BF0B70C6}" type="datetime1">
              <a:rPr lang="en-GB" smtClean="0"/>
              <a:t>06/09/2024</a:t>
            </a:fld>
            <a:endParaRPr lang="nl-NL"/>
          </a:p>
        </p:txBody>
      </p:sp>
      <p:sp>
        <p:nvSpPr>
          <p:cNvPr id="4" name="Tijdelijke aanduiding voor voettekst 3"/>
          <p:cNvSpPr>
            <a:spLocks noGrp="1"/>
          </p:cNvSpPr>
          <p:nvPr>
            <p:ph type="ftr" sz="quarter" idx="11"/>
          </p:nvPr>
        </p:nvSpPr>
        <p:spPr/>
        <p:txBody>
          <a:bodyPr/>
          <a:lstStyle/>
          <a:p>
            <a:r>
              <a:rPr lang="en-US" dirty="0"/>
              <a:t>Master of Science in Imaging and Light in Extended Reality (Ghent et al) </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3CEFCC3-A9D8-4386-93D9-CDEF249082CE}" type="datetime1">
              <a:rPr lang="en-GB" smtClean="0"/>
              <a:t>06/09/2024</a:t>
            </a:fld>
            <a:endParaRPr lang="nl-NL"/>
          </a:p>
        </p:txBody>
      </p:sp>
      <p:sp>
        <p:nvSpPr>
          <p:cNvPr id="3" name="Tijdelijke aanduiding voor voettekst 2"/>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D233F829-93A0-4EC8-9939-42461849345F}" type="datetime1">
              <a:rPr lang="en-GB" smtClean="0"/>
              <a:t>06/09/2024</a:t>
            </a:fld>
            <a:endParaRPr lang="nl-NL" dirty="0"/>
          </a:p>
        </p:txBody>
      </p:sp>
      <p:sp>
        <p:nvSpPr>
          <p:cNvPr id="5" name="Tijdelijke aanduiding voor voettekst 4"/>
          <p:cNvSpPr>
            <a:spLocks noGrp="1"/>
          </p:cNvSpPr>
          <p:nvPr>
            <p:ph type="ftr" sz="quarter" idx="11"/>
          </p:nvPr>
        </p:nvSpPr>
        <p:spPr/>
        <p:txBody>
          <a:bodyPr/>
          <a:lstStyle/>
          <a:p>
            <a:r>
              <a:rPr lang="en-US" dirty="0"/>
              <a:t>Master of Science in Imaging and Light in Extended Reality (Ghent et al) </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1767D986-4AEC-4C78-9E35-937A7FD45BB4}" type="datetime1">
              <a:rPr lang="en-GB" smtClean="0"/>
              <a:t>06/09/2024</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dirty="0"/>
              <a:t>Master of Science in Imaging and Light in Extended Reality (Ghent et al)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5C47755E-0126-487E-B252-EC5F2311A81A}" type="datetime1">
              <a:rPr lang="en-GB" smtClean="0"/>
              <a:t>06/09/2024</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dirty="0"/>
              <a:t>Master of Science in Imaging and Light in Extended Reality (Ghent et al)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1175/2008JTECHO597.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hyperlink" Target="https://andor.oxinst.com/downloads/view/andor-driver-pack-2.104.30065.0-(ccd,iccd-emcc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87B9-FF2A-7436-443A-1B18AF3EF0F7}"/>
              </a:ext>
            </a:extLst>
          </p:cNvPr>
          <p:cNvSpPr>
            <a:spLocks noGrp="1"/>
          </p:cNvSpPr>
          <p:nvPr>
            <p:ph type="ctrTitle"/>
          </p:nvPr>
        </p:nvSpPr>
        <p:spPr>
          <a:xfrm>
            <a:off x="0" y="1080000"/>
            <a:ext cx="6988629" cy="1902686"/>
          </a:xfrm>
        </p:spPr>
        <p:txBody>
          <a:bodyPr/>
          <a:lstStyle/>
          <a:p>
            <a:r>
              <a:rPr lang="en-US" dirty="0"/>
              <a:t> Stray Light Correction Matrix</a:t>
            </a:r>
            <a:endParaRPr lang="en-GB" dirty="0"/>
          </a:p>
        </p:txBody>
      </p:sp>
      <p:sp>
        <p:nvSpPr>
          <p:cNvPr id="3" name="Subtitle 2">
            <a:extLst>
              <a:ext uri="{FF2B5EF4-FFF2-40B4-BE49-F238E27FC236}">
                <a16:creationId xmlns:a16="http://schemas.microsoft.com/office/drawing/2014/main" id="{2A876184-E6B3-FF65-8C00-CDBBBCD7ADE9}"/>
              </a:ext>
            </a:extLst>
          </p:cNvPr>
          <p:cNvSpPr>
            <a:spLocks noGrp="1"/>
          </p:cNvSpPr>
          <p:nvPr>
            <p:ph type="subTitle" idx="1"/>
          </p:nvPr>
        </p:nvSpPr>
        <p:spPr>
          <a:xfrm>
            <a:off x="119743" y="5148944"/>
            <a:ext cx="12072257" cy="1709056"/>
          </a:xfrm>
        </p:spPr>
        <p:txBody>
          <a:bodyPr>
            <a:normAutofit/>
          </a:bodyPr>
          <a:lstStyle/>
          <a:p>
            <a:r>
              <a:rPr lang="en-GB" sz="1600" dirty="0"/>
              <a:t>Muneeb Ali</a:t>
            </a:r>
          </a:p>
          <a:p>
            <a:r>
              <a:rPr lang="en-US" sz="1600" dirty="0"/>
              <a:t>Supervision :Jan Audenaert</a:t>
            </a:r>
          </a:p>
          <a:p>
            <a:r>
              <a:rPr lang="en-US" sz="1600" dirty="0"/>
              <a:t>Leadership :Frédéric Leloup</a:t>
            </a:r>
          </a:p>
          <a:p>
            <a:endParaRPr lang="en-US" sz="1200" kern="1200" dirty="0">
              <a:solidFill>
                <a:srgbClr val="2F4D5D">
                  <a:alpha val="80000"/>
                </a:srgbClr>
              </a:solidFill>
              <a:latin typeface="+mn-lt"/>
              <a:ea typeface="+mn-ea"/>
              <a:cs typeface="+mn-cs"/>
            </a:endParaRPr>
          </a:p>
        </p:txBody>
      </p:sp>
      <p:pic>
        <p:nvPicPr>
          <p:cNvPr id="16" name="Picture 15" descr="A yellow circle with black stars on it&#10;&#10;Description automatically generated">
            <a:extLst>
              <a:ext uri="{FF2B5EF4-FFF2-40B4-BE49-F238E27FC236}">
                <a16:creationId xmlns:a16="http://schemas.microsoft.com/office/drawing/2014/main" id="{D6220580-C8DC-1B3F-F12F-69CFD9AE1048}"/>
              </a:ext>
            </a:extLst>
          </p:cNvPr>
          <p:cNvPicPr>
            <a:picLocks noChangeAspect="1"/>
          </p:cNvPicPr>
          <p:nvPr/>
        </p:nvPicPr>
        <p:blipFill>
          <a:blip r:embed="rId3"/>
          <a:stretch>
            <a:fillRect/>
          </a:stretch>
        </p:blipFill>
        <p:spPr>
          <a:xfrm>
            <a:off x="7495939" y="860766"/>
            <a:ext cx="4576318" cy="2341154"/>
          </a:xfrm>
          <a:prstGeom prst="rect">
            <a:avLst/>
          </a:prstGeom>
        </p:spPr>
      </p:pic>
      <p:pic>
        <p:nvPicPr>
          <p:cNvPr id="9" name="Picture 8">
            <a:extLst>
              <a:ext uri="{FF2B5EF4-FFF2-40B4-BE49-F238E27FC236}">
                <a16:creationId xmlns:a16="http://schemas.microsoft.com/office/drawing/2014/main" id="{5DBD6E8B-7B14-9D0A-77E3-DD3A08865F2B}"/>
              </a:ext>
            </a:extLst>
          </p:cNvPr>
          <p:cNvPicPr>
            <a:picLocks noChangeAspect="1"/>
          </p:cNvPicPr>
          <p:nvPr/>
        </p:nvPicPr>
        <p:blipFill>
          <a:blip r:embed="rId4"/>
          <a:stretch>
            <a:fillRect/>
          </a:stretch>
        </p:blipFill>
        <p:spPr>
          <a:xfrm>
            <a:off x="7556935" y="3656081"/>
            <a:ext cx="4576318" cy="1229483"/>
          </a:xfrm>
          <a:prstGeom prst="rect">
            <a:avLst/>
          </a:prstGeom>
        </p:spPr>
      </p:pic>
    </p:spTree>
    <p:extLst>
      <p:ext uri="{BB962C8B-B14F-4D97-AF65-F5344CB8AC3E}">
        <p14:creationId xmlns:p14="http://schemas.microsoft.com/office/powerpoint/2010/main" val="3910614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BCE985-6321-2B0E-D606-A950FBA2A718}"/>
              </a:ext>
            </a:extLst>
          </p:cNvPr>
          <p:cNvSpPr>
            <a:spLocks noGrp="1"/>
          </p:cNvSpPr>
          <p:nvPr>
            <p:ph idx="1"/>
          </p:nvPr>
        </p:nvSpPr>
        <p:spPr>
          <a:xfrm>
            <a:off x="576000" y="1359036"/>
            <a:ext cx="11041200" cy="4760964"/>
          </a:xfrm>
        </p:spPr>
        <p:txBody>
          <a:bodyPr>
            <a:normAutofit lnSpcReduction="10000"/>
          </a:bodyPr>
          <a:lstStyle/>
          <a:p>
            <a:r>
              <a:rPr lang="en-GB" dirty="0">
                <a:solidFill>
                  <a:srgbClr val="C00000"/>
                </a:solidFill>
              </a:rPr>
              <a:t>(For every wavelength and need to use saturation time for calculating Dark and light measurement )</a:t>
            </a:r>
          </a:p>
          <a:p>
            <a:r>
              <a:rPr lang="en-GB" dirty="0">
                <a:solidFill>
                  <a:srgbClr val="C00000"/>
                </a:solidFill>
              </a:rPr>
              <a:t>(Some fluctuation has been seen when Dark and light measurement have been taken separately , batter measure in same iteration , see the code)</a:t>
            </a:r>
          </a:p>
          <a:p>
            <a:pPr marL="0" indent="0">
              <a:buNone/>
            </a:pPr>
            <a:endParaRPr lang="en-US" dirty="0">
              <a:solidFill>
                <a:srgbClr val="C00000"/>
              </a:solidFill>
            </a:endParaRPr>
          </a:p>
          <a:p>
            <a:r>
              <a:rPr lang="en-US" dirty="0">
                <a:solidFill>
                  <a:srgbClr val="C00000"/>
                </a:solidFill>
              </a:rPr>
              <a:t>The monochromator requires time to adjust to the selected wavelength, necessitating a delay between setting the wavelength and performing light measurements. </a:t>
            </a:r>
          </a:p>
          <a:p>
            <a:pPr marL="0" indent="0">
              <a:buNone/>
            </a:pPr>
            <a:r>
              <a:rPr lang="en-US" dirty="0">
                <a:solidFill>
                  <a:srgbClr val="C00000"/>
                </a:solidFill>
              </a:rPr>
              <a:t>(I manually measured this delay using a stopwatch, finding it to be approximately 12±2 seconds. To ensure accuracy, I set a 20-second sleep time. While this can be shortened to improve algorithm efficiency, it's safer to maintain a longer delay.)</a:t>
            </a:r>
            <a:endParaRPr lang="en-GB" dirty="0">
              <a:solidFill>
                <a:srgbClr val="C00000"/>
              </a:solidFill>
            </a:endParaRPr>
          </a:p>
        </p:txBody>
      </p:sp>
      <p:sp>
        <p:nvSpPr>
          <p:cNvPr id="3" name="Footer Placeholder 2">
            <a:extLst>
              <a:ext uri="{FF2B5EF4-FFF2-40B4-BE49-F238E27FC236}">
                <a16:creationId xmlns:a16="http://schemas.microsoft.com/office/drawing/2014/main" id="{D98890E0-3FA2-03DA-A9E6-24A0FFC1A788}"/>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64A569E1-8C8B-3FD8-4CE3-CCB4768CBE14}"/>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a:extLst>
              <a:ext uri="{FF2B5EF4-FFF2-40B4-BE49-F238E27FC236}">
                <a16:creationId xmlns:a16="http://schemas.microsoft.com/office/drawing/2014/main" id="{E8801071-FBE0-3265-293E-B4FBEBCB9DB0}"/>
              </a:ext>
            </a:extLst>
          </p:cNvPr>
          <p:cNvSpPr>
            <a:spLocks noGrp="1"/>
          </p:cNvSpPr>
          <p:nvPr>
            <p:ph type="title"/>
          </p:nvPr>
        </p:nvSpPr>
        <p:spPr>
          <a:xfrm>
            <a:off x="576000" y="738000"/>
            <a:ext cx="11041200" cy="621036"/>
          </a:xfrm>
        </p:spPr>
        <p:txBody>
          <a:bodyPr>
            <a:normAutofit fontScale="90000"/>
          </a:bodyPr>
          <a:lstStyle/>
          <a:p>
            <a:r>
              <a:rPr lang="en-GB" dirty="0"/>
              <a:t>Light measurement and Dark Noise 2/3</a:t>
            </a:r>
            <a:br>
              <a:rPr lang="en-GB" sz="1800" dirty="0">
                <a:effectLst/>
              </a:rPr>
            </a:br>
            <a:br>
              <a:rPr lang="en-GB" dirty="0"/>
            </a:br>
            <a:endParaRPr lang="en-GB" dirty="0"/>
          </a:p>
        </p:txBody>
      </p:sp>
    </p:spTree>
    <p:extLst>
      <p:ext uri="{BB962C8B-B14F-4D97-AF65-F5344CB8AC3E}">
        <p14:creationId xmlns:p14="http://schemas.microsoft.com/office/powerpoint/2010/main" val="149908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DC8774-C25C-8340-EB02-708F73B4F385}"/>
              </a:ext>
            </a:extLst>
          </p:cNvPr>
          <p:cNvSpPr>
            <a:spLocks noGrp="1"/>
          </p:cNvSpPr>
          <p:nvPr>
            <p:ph idx="1"/>
          </p:nvPr>
        </p:nvSpPr>
        <p:spPr/>
        <p:txBody>
          <a:bodyPr/>
          <a:lstStyle/>
          <a:p>
            <a:r>
              <a:rPr lang="en-US" dirty="0">
                <a:solidFill>
                  <a:srgbClr val="FF0000"/>
                </a:solidFill>
              </a:rPr>
              <a:t>Selecting the appropriate wavelength range is crucial. </a:t>
            </a:r>
          </a:p>
          <a:p>
            <a:r>
              <a:rPr lang="en-US" dirty="0">
                <a:solidFill>
                  <a:srgbClr val="FF0000"/>
                </a:solidFill>
              </a:rPr>
              <a:t>It's essential to consider the spectrum of the broadband source—if the source doesn't emit wavelengths above 240 nm or 200 nm, including those ranges is unnecessary. </a:t>
            </a:r>
          </a:p>
          <a:p>
            <a:r>
              <a:rPr lang="en-US" dirty="0">
                <a:solidFill>
                  <a:srgbClr val="FF0000"/>
                </a:solidFill>
              </a:rPr>
              <a:t>I chose a wavelength range of 250 nm to 900 nm, considering the long tail in the infrared region. This broader range will also allow for a larger n-by-n matrix, which can be beneficial for subsequent analysis.</a:t>
            </a:r>
            <a:endParaRPr lang="en-GB" dirty="0">
              <a:solidFill>
                <a:srgbClr val="FF0000"/>
              </a:solidFill>
            </a:endParaRPr>
          </a:p>
        </p:txBody>
      </p:sp>
      <p:sp>
        <p:nvSpPr>
          <p:cNvPr id="3" name="Footer Placeholder 2">
            <a:extLst>
              <a:ext uri="{FF2B5EF4-FFF2-40B4-BE49-F238E27FC236}">
                <a16:creationId xmlns:a16="http://schemas.microsoft.com/office/drawing/2014/main" id="{2775EB82-7ED7-8BB3-0FB5-5158FFDA37D6}"/>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90310497-7957-A3D5-9D5C-DF420DB2D239}"/>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a:extLst>
              <a:ext uri="{FF2B5EF4-FFF2-40B4-BE49-F238E27FC236}">
                <a16:creationId xmlns:a16="http://schemas.microsoft.com/office/drawing/2014/main" id="{39E5C7A1-42FC-F84E-570E-0B768C37A772}"/>
              </a:ext>
            </a:extLst>
          </p:cNvPr>
          <p:cNvSpPr>
            <a:spLocks noGrp="1"/>
          </p:cNvSpPr>
          <p:nvPr>
            <p:ph type="title"/>
          </p:nvPr>
        </p:nvSpPr>
        <p:spPr>
          <a:xfrm>
            <a:off x="576000" y="738000"/>
            <a:ext cx="11041200" cy="621036"/>
          </a:xfrm>
        </p:spPr>
        <p:txBody>
          <a:bodyPr>
            <a:normAutofit fontScale="90000"/>
          </a:bodyPr>
          <a:lstStyle/>
          <a:p>
            <a:r>
              <a:rPr lang="en-GB" dirty="0"/>
              <a:t>Light measurement and Dark Noise 1/3</a:t>
            </a:r>
            <a:br>
              <a:rPr lang="en-GB" sz="1800" dirty="0">
                <a:effectLst/>
              </a:rPr>
            </a:br>
            <a:br>
              <a:rPr lang="en-GB" dirty="0"/>
            </a:br>
            <a:endParaRPr lang="en-GB" dirty="0"/>
          </a:p>
        </p:txBody>
      </p:sp>
    </p:spTree>
    <p:extLst>
      <p:ext uri="{BB962C8B-B14F-4D97-AF65-F5344CB8AC3E}">
        <p14:creationId xmlns:p14="http://schemas.microsoft.com/office/powerpoint/2010/main" val="1618533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1AD8964-E64C-E9B1-53F6-188318BCE23E}"/>
              </a:ext>
            </a:extLst>
          </p:cNvPr>
          <p:cNvSpPr>
            <a:spLocks noGrp="1"/>
          </p:cNvSpPr>
          <p:nvPr>
            <p:ph type="title"/>
          </p:nvPr>
        </p:nvSpPr>
        <p:spPr>
          <a:xfrm>
            <a:off x="838200" y="365125"/>
            <a:ext cx="10515600" cy="1860400"/>
          </a:xfrm>
        </p:spPr>
        <p:txBody>
          <a:bodyPr vert="horz" lIns="91440" tIns="45720" rIns="91440" bIns="45720" rtlCol="0" anchor="ctr">
            <a:normAutofit/>
          </a:bodyPr>
          <a:lstStyle/>
          <a:p>
            <a:pPr>
              <a:lnSpc>
                <a:spcPct val="90000"/>
              </a:lnSpc>
            </a:pPr>
            <a:r>
              <a:rPr lang="en-US" sz="5200" kern="1200" dirty="0">
                <a:solidFill>
                  <a:schemeClr val="tx1"/>
                </a:solidFill>
                <a:latin typeface="+mj-lt"/>
                <a:ea typeface="+mj-ea"/>
                <a:cs typeface="+mj-cs"/>
              </a:rPr>
              <a:t>Sample acquisition</a:t>
            </a:r>
          </a:p>
        </p:txBody>
      </p:sp>
      <p:sp>
        <p:nvSpPr>
          <p:cNvPr id="2" name="Footer Placeholder 1">
            <a:extLst>
              <a:ext uri="{FF2B5EF4-FFF2-40B4-BE49-F238E27FC236}">
                <a16:creationId xmlns:a16="http://schemas.microsoft.com/office/drawing/2014/main" id="{E2353939-9E9A-270F-BCDA-0550ACB12A1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lnSpc>
                <a:spcPct val="90000"/>
              </a:lnSpc>
              <a:spcAft>
                <a:spcPts val="600"/>
              </a:spcAft>
            </a:pPr>
            <a:r>
              <a:rPr lang="en-US" sz="900" kern="1200" dirty="0">
                <a:solidFill>
                  <a:schemeClr val="tx1">
                    <a:tint val="75000"/>
                  </a:schemeClr>
                </a:solidFill>
                <a:latin typeface="+mn-lt"/>
                <a:ea typeface="+mn-ea"/>
                <a:cs typeface="+mn-cs"/>
              </a:rPr>
              <a:t>Master of Science in Imaging and Light in Extended Reality (Ghent et al) </a:t>
            </a:r>
          </a:p>
        </p:txBody>
      </p:sp>
      <p:sp>
        <p:nvSpPr>
          <p:cNvPr id="3" name="Slide Number Placeholder 2">
            <a:extLst>
              <a:ext uri="{FF2B5EF4-FFF2-40B4-BE49-F238E27FC236}">
                <a16:creationId xmlns:a16="http://schemas.microsoft.com/office/drawing/2014/main" id="{5E5CBC28-D81C-EDF7-88D2-7DD4EF0A767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0A297500-7527-634B-90F4-69D0994C32B4}" type="slidenum">
              <a:rPr lang="en-US" sz="1200" smtClean="0">
                <a:solidFill>
                  <a:schemeClr val="tx1">
                    <a:tint val="75000"/>
                  </a:schemeClr>
                </a:solidFill>
                <a:latin typeface="+mn-lt"/>
              </a:rPr>
              <a:pPr algn="r">
                <a:spcAft>
                  <a:spcPts val="600"/>
                </a:spcAft>
              </a:pPr>
              <a:t>12</a:t>
            </a:fld>
            <a:endParaRPr lang="en-US" sz="1200" dirty="0">
              <a:solidFill>
                <a:schemeClr val="tx1">
                  <a:tint val="75000"/>
                </a:schemeClr>
              </a:solidFill>
              <a:latin typeface="+mn-lt"/>
            </a:endParaRPr>
          </a:p>
        </p:txBody>
      </p:sp>
      <p:pic>
        <p:nvPicPr>
          <p:cNvPr id="6" name="Picture 5">
            <a:extLst>
              <a:ext uri="{FF2B5EF4-FFF2-40B4-BE49-F238E27FC236}">
                <a16:creationId xmlns:a16="http://schemas.microsoft.com/office/drawing/2014/main" id="{9B77DF70-7695-D278-997A-C95138F37693}"/>
              </a:ext>
            </a:extLst>
          </p:cNvPr>
          <p:cNvPicPr>
            <a:picLocks noChangeAspect="1"/>
          </p:cNvPicPr>
          <p:nvPr/>
        </p:nvPicPr>
        <p:blipFill>
          <a:blip r:embed="rId2"/>
          <a:stretch>
            <a:fillRect/>
          </a:stretch>
        </p:blipFill>
        <p:spPr>
          <a:xfrm>
            <a:off x="6360477" y="2225525"/>
            <a:ext cx="5648325" cy="4391025"/>
          </a:xfrm>
          <a:prstGeom prst="rect">
            <a:avLst/>
          </a:prstGeom>
        </p:spPr>
      </p:pic>
      <p:pic>
        <p:nvPicPr>
          <p:cNvPr id="9" name="Picture 8">
            <a:extLst>
              <a:ext uri="{FF2B5EF4-FFF2-40B4-BE49-F238E27FC236}">
                <a16:creationId xmlns:a16="http://schemas.microsoft.com/office/drawing/2014/main" id="{A8094AE2-BE1B-79CC-E1C2-3FB8620F0833}"/>
              </a:ext>
            </a:extLst>
          </p:cNvPr>
          <p:cNvPicPr>
            <a:picLocks noChangeAspect="1"/>
          </p:cNvPicPr>
          <p:nvPr/>
        </p:nvPicPr>
        <p:blipFill>
          <a:blip r:embed="rId3"/>
          <a:stretch>
            <a:fillRect/>
          </a:stretch>
        </p:blipFill>
        <p:spPr>
          <a:xfrm>
            <a:off x="712152" y="2089000"/>
            <a:ext cx="5648325" cy="4391025"/>
          </a:xfrm>
          <a:prstGeom prst="rect">
            <a:avLst/>
          </a:prstGeom>
        </p:spPr>
      </p:pic>
    </p:spTree>
    <p:extLst>
      <p:ext uri="{BB962C8B-B14F-4D97-AF65-F5344CB8AC3E}">
        <p14:creationId xmlns:p14="http://schemas.microsoft.com/office/powerpoint/2010/main" val="122900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5A0F21-2B37-16A0-D54B-D4010AA6A738}"/>
              </a:ext>
            </a:extLst>
          </p:cNvPr>
          <p:cNvSpPr>
            <a:spLocks noGrp="1"/>
          </p:cNvSpPr>
          <p:nvPr>
            <p:ph idx="1"/>
          </p:nvPr>
        </p:nvSpPr>
        <p:spPr>
          <a:xfrm>
            <a:off x="576000" y="1359036"/>
            <a:ext cx="11041200" cy="4584564"/>
          </a:xfrm>
        </p:spPr>
        <p:txBody>
          <a:bodyPr>
            <a:normAutofit lnSpcReduction="10000"/>
          </a:bodyPr>
          <a:lstStyle/>
          <a:p>
            <a:r>
              <a:rPr lang="en-US" dirty="0"/>
              <a:t>LSF = np.zeros((972, 972)) creates a 972x972 matrix for Line Spread Function (LSF).</a:t>
            </a:r>
          </a:p>
          <a:p>
            <a:pPr marL="0" indent="0">
              <a:buNone/>
            </a:pPr>
            <a:r>
              <a:rPr lang="en-US" dirty="0">
                <a:solidFill>
                  <a:srgbClr val="C00000"/>
                </a:solidFill>
              </a:rPr>
              <a:t>(Initializing an empty matrix can lead to inaccurate results since each pixel's value is critical and may require interpolation. Starting with an empty matrix can cause issues with data stacking, especially  the matrix begins filling from the 0th index. It's better to initialize the matrix with 0 or another placeholder that clearly indicates uninitialized values, ensuring that the interpolation process is accurate, and that no pixel data is accidentally overridden or misplaced.</a:t>
            </a:r>
          </a:p>
          <a:p>
            <a:r>
              <a:rPr lang="en-US" dirty="0"/>
              <a:t>Calculated LSF using formula listed in code block.</a:t>
            </a:r>
          </a:p>
          <a:p>
            <a:r>
              <a:rPr lang="en-US" dirty="0">
                <a:solidFill>
                  <a:srgbClr val="FF0000"/>
                </a:solidFill>
              </a:rPr>
              <a:t>Need to make zero the negative values (Clipping)</a:t>
            </a:r>
          </a:p>
          <a:p>
            <a:pPr marL="0" indent="0">
              <a:buNone/>
            </a:pPr>
            <a:r>
              <a:rPr lang="en-US" dirty="0"/>
              <a:t>(https://www.imatest.com/docs/stray-light-flare/calculations/)</a:t>
            </a:r>
          </a:p>
        </p:txBody>
      </p:sp>
      <p:sp>
        <p:nvSpPr>
          <p:cNvPr id="3" name="Footer Placeholder 2">
            <a:extLst>
              <a:ext uri="{FF2B5EF4-FFF2-40B4-BE49-F238E27FC236}">
                <a16:creationId xmlns:a16="http://schemas.microsoft.com/office/drawing/2014/main" id="{834F5A50-2EAA-2627-31EF-A0ABAE0A62A6}"/>
              </a:ext>
            </a:extLst>
          </p:cNvPr>
          <p:cNvSpPr>
            <a:spLocks noGrp="1"/>
          </p:cNvSpPr>
          <p:nvPr>
            <p:ph type="ftr" sz="quarter" idx="11"/>
          </p:nvPr>
        </p:nvSpPr>
        <p:spPr/>
        <p:txBody>
          <a:bodyPr/>
          <a:lstStyle/>
          <a:p>
            <a:r>
              <a:rPr lang="en-US" dirty="0"/>
              <a:t>Master of Science in Imaging and Light in Extended Reality (Ghent et al) </a:t>
            </a:r>
            <a:endParaRPr lang="nl-NL" dirty="0"/>
          </a:p>
        </p:txBody>
      </p:sp>
      <p:sp>
        <p:nvSpPr>
          <p:cNvPr id="4" name="Slide Number Placeholder 3">
            <a:extLst>
              <a:ext uri="{FF2B5EF4-FFF2-40B4-BE49-F238E27FC236}">
                <a16:creationId xmlns:a16="http://schemas.microsoft.com/office/drawing/2014/main" id="{1B16ADC1-AF9D-CE79-A853-73FEDD9407E4}"/>
              </a:ext>
            </a:extLst>
          </p:cNvPr>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a:extLst>
              <a:ext uri="{FF2B5EF4-FFF2-40B4-BE49-F238E27FC236}">
                <a16:creationId xmlns:a16="http://schemas.microsoft.com/office/drawing/2014/main" id="{8F0EDCF0-A5AD-01D4-40E4-84564D024677}"/>
              </a:ext>
            </a:extLst>
          </p:cNvPr>
          <p:cNvSpPr>
            <a:spLocks noGrp="1"/>
          </p:cNvSpPr>
          <p:nvPr>
            <p:ph type="title"/>
          </p:nvPr>
        </p:nvSpPr>
        <p:spPr/>
        <p:txBody>
          <a:bodyPr>
            <a:normAutofit/>
          </a:bodyPr>
          <a:lstStyle/>
          <a:p>
            <a:r>
              <a:rPr lang="en-GB" dirty="0"/>
              <a:t>Data Analysis: Line Spread Function (LSF)</a:t>
            </a:r>
          </a:p>
        </p:txBody>
      </p:sp>
    </p:spTree>
    <p:extLst>
      <p:ext uri="{BB962C8B-B14F-4D97-AF65-F5344CB8AC3E}">
        <p14:creationId xmlns:p14="http://schemas.microsoft.com/office/powerpoint/2010/main" val="239869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8C8A54-E9BC-3A8C-603B-0C30EBEC2920}"/>
              </a:ext>
            </a:extLst>
          </p:cNvPr>
          <p:cNvSpPr>
            <a:spLocks noGrp="1"/>
          </p:cNvSpPr>
          <p:nvPr>
            <p:ph idx="1"/>
          </p:nvPr>
        </p:nvSpPr>
        <p:spPr/>
        <p:txBody>
          <a:bodyPr/>
          <a:lstStyle/>
          <a:p>
            <a:r>
              <a:rPr lang="en-GB" dirty="0"/>
              <a:t>Perform interpolation to fill the missing values </a:t>
            </a:r>
          </a:p>
          <a:p>
            <a:r>
              <a:rPr lang="en-US" dirty="0">
                <a:solidFill>
                  <a:srgbClr val="C00000"/>
                </a:solidFill>
              </a:rPr>
              <a:t>Starting from 250nm has already reduced the matrix size from the ideal 1024 by 1024, making extrapolation unnecessary.</a:t>
            </a:r>
          </a:p>
          <a:p>
            <a:r>
              <a:rPr lang="en-US" dirty="0">
                <a:solidFill>
                  <a:srgbClr val="C00000"/>
                </a:solidFill>
              </a:rPr>
              <a:t>While non-linear interpolation methods are an option, linear interpolation has proven sufficient for our needs. Further attempts with reduced measurement step sizes did not show significant improvements. Therefore, linear interpolation is enough .</a:t>
            </a:r>
            <a:endParaRPr lang="en-GB" dirty="0">
              <a:solidFill>
                <a:srgbClr val="C00000"/>
              </a:solidFill>
            </a:endParaRPr>
          </a:p>
        </p:txBody>
      </p:sp>
      <p:sp>
        <p:nvSpPr>
          <p:cNvPr id="3" name="Footer Placeholder 2">
            <a:extLst>
              <a:ext uri="{FF2B5EF4-FFF2-40B4-BE49-F238E27FC236}">
                <a16:creationId xmlns:a16="http://schemas.microsoft.com/office/drawing/2014/main" id="{77C57D2D-02D2-38B3-2FC3-A08D5BE129C6}"/>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281D9F4F-3533-7D52-AC3A-28789042B9BC}"/>
              </a:ext>
            </a:extLst>
          </p:cNvPr>
          <p:cNvSpPr>
            <a:spLocks noGrp="1"/>
          </p:cNvSpPr>
          <p:nvPr>
            <p:ph type="sldNum" sz="quarter" idx="12"/>
          </p:nvPr>
        </p:nvSpPr>
        <p:spPr/>
        <p:txBody>
          <a:bodyPr/>
          <a:lstStyle/>
          <a:p>
            <a:fld id="{0A297500-7527-634B-90F4-69D0994C32B4}" type="slidenum">
              <a:rPr lang="nl-NL" smtClean="0"/>
              <a:t>14</a:t>
            </a:fld>
            <a:endParaRPr lang="nl-NL"/>
          </a:p>
        </p:txBody>
      </p:sp>
      <p:sp>
        <p:nvSpPr>
          <p:cNvPr id="5" name="Title 4">
            <a:extLst>
              <a:ext uri="{FF2B5EF4-FFF2-40B4-BE49-F238E27FC236}">
                <a16:creationId xmlns:a16="http://schemas.microsoft.com/office/drawing/2014/main" id="{A3D39335-4D6D-E03B-69AE-94FB9808C731}"/>
              </a:ext>
            </a:extLst>
          </p:cNvPr>
          <p:cNvSpPr>
            <a:spLocks noGrp="1"/>
          </p:cNvSpPr>
          <p:nvPr>
            <p:ph type="title"/>
          </p:nvPr>
        </p:nvSpPr>
        <p:spPr/>
        <p:txBody>
          <a:bodyPr>
            <a:normAutofit fontScale="90000"/>
          </a:bodyPr>
          <a:lstStyle/>
          <a:p>
            <a:r>
              <a:rPr lang="en-US" dirty="0"/>
              <a:t>Stray Light Signal Distribution Function (SDF) 1/2</a:t>
            </a:r>
            <a:endParaRPr lang="en-GB" dirty="0"/>
          </a:p>
        </p:txBody>
      </p:sp>
    </p:spTree>
    <p:extLst>
      <p:ext uri="{BB962C8B-B14F-4D97-AF65-F5344CB8AC3E}">
        <p14:creationId xmlns:p14="http://schemas.microsoft.com/office/powerpoint/2010/main" val="3611510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77948C-B6AD-1462-BAF3-9B0765608D0D}"/>
              </a:ext>
            </a:extLst>
          </p:cNvPr>
          <p:cNvSpPr>
            <a:spLocks noGrp="1"/>
          </p:cNvSpPr>
          <p:nvPr>
            <p:ph idx="1"/>
          </p:nvPr>
        </p:nvSpPr>
        <p:spPr/>
        <p:txBody>
          <a:bodyPr/>
          <a:lstStyle/>
          <a:p>
            <a:r>
              <a:rPr lang="en-US" dirty="0"/>
              <a:t>The threshold must be set as a percentage of the maximum value, determining the range of values that should be zeroed out.</a:t>
            </a:r>
          </a:p>
          <a:p>
            <a:pPr marL="0" indent="0">
              <a:buNone/>
            </a:pPr>
            <a:r>
              <a:rPr lang="en-US" b="0" i="0" dirty="0">
                <a:solidFill>
                  <a:srgbClr val="333333"/>
                </a:solidFill>
                <a:effectLst/>
                <a:latin typeface="Times New Roman" panose="02020603050405020304" pitchFamily="18" charset="0"/>
              </a:rPr>
              <a:t>(</a:t>
            </a:r>
            <a:r>
              <a:rPr lang="en-US" b="0" i="0" dirty="0" err="1">
                <a:solidFill>
                  <a:srgbClr val="333333"/>
                </a:solidFill>
                <a:effectLst/>
                <a:latin typeface="Times New Roman" panose="02020603050405020304" pitchFamily="18" charset="0"/>
              </a:rPr>
              <a:t>Feinholz</a:t>
            </a:r>
            <a:r>
              <a:rPr lang="en-US" b="0" i="0" dirty="0">
                <a:solidFill>
                  <a:srgbClr val="333333"/>
                </a:solidFill>
                <a:effectLst/>
                <a:latin typeface="Times New Roman" panose="02020603050405020304" pitchFamily="18" charset="0"/>
              </a:rPr>
              <a:t>, M. E., S. J. Flora, M. A. Yarbrough, K. R. </a:t>
            </a:r>
            <a:r>
              <a:rPr lang="en-US" b="0" i="0" dirty="0" err="1">
                <a:solidFill>
                  <a:srgbClr val="333333"/>
                </a:solidFill>
                <a:effectLst/>
                <a:latin typeface="Times New Roman" panose="02020603050405020304" pitchFamily="18" charset="0"/>
              </a:rPr>
              <a:t>Lykke</a:t>
            </a:r>
            <a:r>
              <a:rPr lang="en-US" b="0" i="0" dirty="0">
                <a:solidFill>
                  <a:srgbClr val="333333"/>
                </a:solidFill>
                <a:effectLst/>
                <a:latin typeface="Times New Roman" panose="02020603050405020304" pitchFamily="18" charset="0"/>
              </a:rPr>
              <a:t>, S. W. Brown, B. C. Johnson, and D. K. Clark, 2009: Stray Light Correction of the Marine Optical System. </a:t>
            </a:r>
            <a:r>
              <a:rPr lang="en-US" b="0" i="1" dirty="0">
                <a:solidFill>
                  <a:srgbClr val="333333"/>
                </a:solidFill>
                <a:effectLst/>
                <a:latin typeface="Times New Roman" panose="02020603050405020304" pitchFamily="18" charset="0"/>
              </a:rPr>
              <a:t>J. Atmos. Oceanic Technol.</a:t>
            </a:r>
            <a:r>
              <a:rPr lang="en-US" b="0" i="0" dirty="0">
                <a:solidFill>
                  <a:srgbClr val="333333"/>
                </a:solidFill>
                <a:effectLst/>
                <a:latin typeface="Times New Roman" panose="02020603050405020304" pitchFamily="18" charset="0"/>
              </a:rPr>
              <a:t>, </a:t>
            </a:r>
            <a:r>
              <a:rPr lang="en-US" b="1" i="0" dirty="0">
                <a:solidFill>
                  <a:srgbClr val="333333"/>
                </a:solidFill>
                <a:effectLst/>
                <a:latin typeface="Times New Roman" panose="02020603050405020304" pitchFamily="18" charset="0"/>
              </a:rPr>
              <a:t>26</a:t>
            </a:r>
            <a:r>
              <a:rPr lang="en-US" b="0" i="0" dirty="0">
                <a:solidFill>
                  <a:srgbClr val="333333"/>
                </a:solidFill>
                <a:effectLst/>
                <a:latin typeface="Times New Roman" panose="02020603050405020304" pitchFamily="18" charset="0"/>
              </a:rPr>
              <a:t>, 57–73, </a:t>
            </a:r>
            <a:r>
              <a:rPr lang="en-US" b="0" i="0" dirty="0">
                <a:effectLst/>
                <a:latin typeface="Times New Roman" panose="02020603050405020304" pitchFamily="18" charset="0"/>
                <a:hlinkClick r:id="rId2"/>
              </a:rPr>
              <a:t>https://doi.org/10.1175/2008JTECHO597.1</a:t>
            </a:r>
            <a:r>
              <a:rPr lang="en-US" b="0" i="0" dirty="0">
                <a:solidFill>
                  <a:srgbClr val="333333"/>
                </a:solidFill>
                <a:effectLst/>
                <a:latin typeface="Times New Roman" panose="02020603050405020304" pitchFamily="18" charset="0"/>
              </a:rPr>
              <a:t>.)</a:t>
            </a:r>
            <a:endParaRPr lang="en-GB" dirty="0">
              <a:solidFill>
                <a:srgbClr val="FF0000"/>
              </a:solidFill>
            </a:endParaRPr>
          </a:p>
          <a:p>
            <a:pPr marL="0" indent="0">
              <a:buNone/>
            </a:pPr>
            <a:r>
              <a:rPr lang="en-GB" dirty="0">
                <a:solidFill>
                  <a:srgbClr val="FF0000"/>
                </a:solidFill>
              </a:rPr>
              <a:t>This research paper describe that the 0.2 % of maximum value is required to distinguish between inbound and out bound region .</a:t>
            </a:r>
          </a:p>
          <a:p>
            <a:r>
              <a:rPr lang="en-GB" dirty="0">
                <a:solidFill>
                  <a:srgbClr val="FF0000"/>
                </a:solidFill>
              </a:rPr>
              <a:t>Higher value can lead to the unstable correction matrix .</a:t>
            </a:r>
          </a:p>
          <a:p>
            <a:r>
              <a:rPr lang="en-GB" dirty="0">
                <a:solidFill>
                  <a:srgbClr val="FF0000"/>
                </a:solidFill>
              </a:rPr>
              <a:t>Calculated the correction matrix using formula in the original paper.</a:t>
            </a:r>
          </a:p>
        </p:txBody>
      </p:sp>
      <p:sp>
        <p:nvSpPr>
          <p:cNvPr id="3" name="Footer Placeholder 2">
            <a:extLst>
              <a:ext uri="{FF2B5EF4-FFF2-40B4-BE49-F238E27FC236}">
                <a16:creationId xmlns:a16="http://schemas.microsoft.com/office/drawing/2014/main" id="{5A5ED64C-D814-32F8-782F-222515656B5F}"/>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EA540940-6953-4349-030F-1F7D3ECE9C4F}"/>
              </a:ext>
            </a:extLst>
          </p:cNvPr>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a:extLst>
              <a:ext uri="{FF2B5EF4-FFF2-40B4-BE49-F238E27FC236}">
                <a16:creationId xmlns:a16="http://schemas.microsoft.com/office/drawing/2014/main" id="{1F69979F-785B-8DC3-F2B6-BF7FE819C985}"/>
              </a:ext>
            </a:extLst>
          </p:cNvPr>
          <p:cNvSpPr>
            <a:spLocks noGrp="1"/>
          </p:cNvSpPr>
          <p:nvPr>
            <p:ph type="title"/>
          </p:nvPr>
        </p:nvSpPr>
        <p:spPr/>
        <p:txBody>
          <a:bodyPr>
            <a:normAutofit fontScale="90000"/>
          </a:bodyPr>
          <a:lstStyle/>
          <a:p>
            <a:r>
              <a:rPr lang="en-US" dirty="0"/>
              <a:t>Stray Light Signal Distribution Function (SDF) 2/2</a:t>
            </a:r>
            <a:endParaRPr lang="en-GB" dirty="0"/>
          </a:p>
        </p:txBody>
      </p:sp>
    </p:spTree>
    <p:extLst>
      <p:ext uri="{BB962C8B-B14F-4D97-AF65-F5344CB8AC3E}">
        <p14:creationId xmlns:p14="http://schemas.microsoft.com/office/powerpoint/2010/main" val="306407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9EA1C6-B4F4-91B2-F923-0F3D667B87F8}"/>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3" name="Slide Number Placeholder 2">
            <a:extLst>
              <a:ext uri="{FF2B5EF4-FFF2-40B4-BE49-F238E27FC236}">
                <a16:creationId xmlns:a16="http://schemas.microsoft.com/office/drawing/2014/main" id="{18900A6D-8DB8-E4AC-74C4-D68EF382AF72}"/>
              </a:ext>
            </a:extLst>
          </p:cNvPr>
          <p:cNvSpPr>
            <a:spLocks noGrp="1"/>
          </p:cNvSpPr>
          <p:nvPr>
            <p:ph type="sldNum" sz="quarter" idx="12"/>
          </p:nvPr>
        </p:nvSpPr>
        <p:spPr/>
        <p:txBody>
          <a:bodyPr/>
          <a:lstStyle/>
          <a:p>
            <a:fld id="{0A297500-7527-634B-90F4-69D0994C32B4}" type="slidenum">
              <a:rPr lang="nl-NL" smtClean="0"/>
              <a:t>16</a:t>
            </a:fld>
            <a:endParaRPr lang="nl-NL"/>
          </a:p>
        </p:txBody>
      </p:sp>
      <p:pic>
        <p:nvPicPr>
          <p:cNvPr id="6" name="Picture 5">
            <a:extLst>
              <a:ext uri="{FF2B5EF4-FFF2-40B4-BE49-F238E27FC236}">
                <a16:creationId xmlns:a16="http://schemas.microsoft.com/office/drawing/2014/main" id="{E7F59E19-2203-3DF2-F7BD-2E2962957E22}"/>
              </a:ext>
            </a:extLst>
          </p:cNvPr>
          <p:cNvPicPr>
            <a:picLocks noChangeAspect="1"/>
          </p:cNvPicPr>
          <p:nvPr/>
        </p:nvPicPr>
        <p:blipFill>
          <a:blip r:embed="rId2"/>
          <a:stretch>
            <a:fillRect/>
          </a:stretch>
        </p:blipFill>
        <p:spPr>
          <a:xfrm>
            <a:off x="1625600" y="299720"/>
            <a:ext cx="7566025" cy="5296218"/>
          </a:xfrm>
          <a:prstGeom prst="rect">
            <a:avLst/>
          </a:prstGeom>
        </p:spPr>
      </p:pic>
    </p:spTree>
    <p:extLst>
      <p:ext uri="{BB962C8B-B14F-4D97-AF65-F5344CB8AC3E}">
        <p14:creationId xmlns:p14="http://schemas.microsoft.com/office/powerpoint/2010/main" val="193580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30A030-58C5-42B1-8F2C-740A05F884EF}"/>
              </a:ext>
            </a:extLst>
          </p:cNvPr>
          <p:cNvSpPr>
            <a:spLocks noGrp="1"/>
          </p:cNvSpPr>
          <p:nvPr>
            <p:ph idx="1"/>
          </p:nvPr>
        </p:nvSpPr>
        <p:spPr>
          <a:xfrm>
            <a:off x="576000" y="1774371"/>
            <a:ext cx="11041200" cy="3200400"/>
          </a:xfrm>
        </p:spPr>
        <p:txBody>
          <a:bodyPr/>
          <a:lstStyle/>
          <a:p>
            <a:endParaRPr lang="en-GB" dirty="0"/>
          </a:p>
          <a:p>
            <a:r>
              <a:rPr lang="en-GB" sz="1800" dirty="0"/>
              <a:t>Raw Light Signal-----------------(Monochromatic Light +Dark noise +Readout noise +Stray Light+???)</a:t>
            </a:r>
          </a:p>
          <a:p>
            <a:endParaRPr lang="en-GB" sz="1800" dirty="0"/>
          </a:p>
          <a:p>
            <a:r>
              <a:rPr lang="en-GB" sz="1800" dirty="0"/>
              <a:t>Line Spread Function (LSF) -----------------(Monochromatic Light +Stray Light)</a:t>
            </a:r>
          </a:p>
          <a:p>
            <a:endParaRPr lang="en-GB" sz="1800" dirty="0"/>
          </a:p>
          <a:p>
            <a:r>
              <a:rPr lang="en-US" sz="1800" dirty="0"/>
              <a:t>Stray Light Signal Distribution Function (SDF)</a:t>
            </a:r>
            <a:r>
              <a:rPr lang="en-GB" sz="1800" dirty="0"/>
              <a:t> -----------------(Stray Light)</a:t>
            </a:r>
          </a:p>
          <a:p>
            <a:endParaRPr lang="en-GB" sz="1800" dirty="0"/>
          </a:p>
          <a:p>
            <a:pPr marL="0" indent="0">
              <a:buNone/>
            </a:pPr>
            <a:endParaRPr lang="en-GB" sz="1800" dirty="0"/>
          </a:p>
        </p:txBody>
      </p:sp>
      <p:sp>
        <p:nvSpPr>
          <p:cNvPr id="3" name="Footer Placeholder 2">
            <a:extLst>
              <a:ext uri="{FF2B5EF4-FFF2-40B4-BE49-F238E27FC236}">
                <a16:creationId xmlns:a16="http://schemas.microsoft.com/office/drawing/2014/main" id="{99E80E53-FC3F-7786-0FC3-60A542CF68DC}"/>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7F5F1368-7CE8-8D8A-38DE-1A1DA070873E}"/>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a:extLst>
              <a:ext uri="{FF2B5EF4-FFF2-40B4-BE49-F238E27FC236}">
                <a16:creationId xmlns:a16="http://schemas.microsoft.com/office/drawing/2014/main" id="{978E7717-C730-4923-F930-DBFC65F527DC}"/>
              </a:ext>
            </a:extLst>
          </p:cNvPr>
          <p:cNvSpPr>
            <a:spLocks noGrp="1"/>
          </p:cNvSpPr>
          <p:nvPr>
            <p:ph type="title"/>
          </p:nvPr>
        </p:nvSpPr>
        <p:spPr/>
        <p:txBody>
          <a:bodyPr/>
          <a:lstStyle/>
          <a:p>
            <a:r>
              <a:rPr lang="en-GB" dirty="0"/>
              <a:t>Signal contents </a:t>
            </a:r>
          </a:p>
        </p:txBody>
      </p:sp>
    </p:spTree>
    <p:extLst>
      <p:ext uri="{BB962C8B-B14F-4D97-AF65-F5344CB8AC3E}">
        <p14:creationId xmlns:p14="http://schemas.microsoft.com/office/powerpoint/2010/main" val="176591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AE75B8-8E5A-D433-472F-BC2762C0061A}"/>
              </a:ext>
            </a:extLst>
          </p:cNvPr>
          <p:cNvSpPr>
            <a:spLocks noGrp="1"/>
          </p:cNvSpPr>
          <p:nvPr>
            <p:ph idx="1"/>
          </p:nvPr>
        </p:nvSpPr>
        <p:spPr>
          <a:xfrm>
            <a:off x="576000" y="1656000"/>
            <a:ext cx="11041200" cy="4464000"/>
          </a:xfrm>
        </p:spPr>
        <p:txBody>
          <a:bodyPr/>
          <a:lstStyle/>
          <a:p>
            <a:r>
              <a:rPr lang="en-GB" dirty="0"/>
              <a:t>Inverse the relationship has been seen In Bound region width and condition number.</a:t>
            </a:r>
          </a:p>
          <a:p>
            <a:r>
              <a:rPr lang="en-US" dirty="0">
                <a:solidFill>
                  <a:srgbClr val="FF0000"/>
                </a:solidFill>
              </a:rPr>
              <a:t>(Using a smaller inbound region can include more stray light in the correction matrix, which may cause the condition number to deviate from the ideal value of 1</a:t>
            </a:r>
            <a:r>
              <a:rPr lang="en-GB" dirty="0">
                <a:solidFill>
                  <a:srgbClr val="FF0000"/>
                </a:solidFill>
              </a:rPr>
              <a:t>)</a:t>
            </a:r>
          </a:p>
        </p:txBody>
      </p:sp>
      <p:sp>
        <p:nvSpPr>
          <p:cNvPr id="3" name="Footer Placeholder 2">
            <a:extLst>
              <a:ext uri="{FF2B5EF4-FFF2-40B4-BE49-F238E27FC236}">
                <a16:creationId xmlns:a16="http://schemas.microsoft.com/office/drawing/2014/main" id="{30CA6264-DA92-E3D4-2E75-A46171DFCC7D}"/>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BAA7372A-FFF1-6FB2-F05D-B3C73155BABD}"/>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a:extLst>
              <a:ext uri="{FF2B5EF4-FFF2-40B4-BE49-F238E27FC236}">
                <a16:creationId xmlns:a16="http://schemas.microsoft.com/office/drawing/2014/main" id="{99FA0E8F-F891-8DBF-6B21-BA47C9C4D810}"/>
              </a:ext>
            </a:extLst>
          </p:cNvPr>
          <p:cNvSpPr>
            <a:spLocks noGrp="1"/>
          </p:cNvSpPr>
          <p:nvPr>
            <p:ph type="title"/>
          </p:nvPr>
        </p:nvSpPr>
        <p:spPr/>
        <p:txBody>
          <a:bodyPr/>
          <a:lstStyle/>
          <a:p>
            <a:r>
              <a:rPr lang="en-GB" dirty="0"/>
              <a:t>Condition number</a:t>
            </a:r>
          </a:p>
        </p:txBody>
      </p:sp>
    </p:spTree>
    <p:extLst>
      <p:ext uri="{BB962C8B-B14F-4D97-AF65-F5344CB8AC3E}">
        <p14:creationId xmlns:p14="http://schemas.microsoft.com/office/powerpoint/2010/main" val="2867061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94A4A6-EB09-459A-4F59-20420169C714}"/>
              </a:ext>
            </a:extLst>
          </p:cNvPr>
          <p:cNvSpPr>
            <a:spLocks noGrp="1"/>
          </p:cNvSpPr>
          <p:nvPr>
            <p:ph idx="1"/>
          </p:nvPr>
        </p:nvSpPr>
        <p:spPr>
          <a:xfrm>
            <a:off x="576000" y="1206500"/>
            <a:ext cx="11041200" cy="4913500"/>
          </a:xfrm>
        </p:spPr>
        <p:txBody>
          <a:bodyPr>
            <a:normAutofit/>
          </a:bodyPr>
          <a:lstStyle/>
          <a:p>
            <a:r>
              <a:rPr lang="en-GB" dirty="0">
                <a:solidFill>
                  <a:srgbClr val="FF0000"/>
                </a:solidFill>
              </a:rPr>
              <a:t>Still need time here !!!!!</a:t>
            </a:r>
          </a:p>
          <a:p>
            <a:r>
              <a:rPr lang="en-GB" dirty="0">
                <a:solidFill>
                  <a:srgbClr val="FF0000"/>
                </a:solidFill>
              </a:rPr>
              <a:t>If ideal case is to achieve Condition number  </a:t>
            </a:r>
          </a:p>
          <a:p>
            <a:pPr marL="0" indent="0">
              <a:buNone/>
            </a:pPr>
            <a:r>
              <a:rPr lang="en-GB" dirty="0">
                <a:solidFill>
                  <a:srgbClr val="FF0000"/>
                </a:solidFill>
              </a:rPr>
              <a:t>One  then it means its Identity matrix and</a:t>
            </a:r>
          </a:p>
          <a:p>
            <a:pPr marL="0" indent="0">
              <a:buNone/>
            </a:pPr>
            <a:r>
              <a:rPr lang="en-GB" dirty="0">
                <a:solidFill>
                  <a:srgbClr val="FF0000"/>
                </a:solidFill>
              </a:rPr>
              <a:t> anything multiplied by will give the same </a:t>
            </a:r>
          </a:p>
          <a:p>
            <a:pPr marL="0" indent="0">
              <a:buNone/>
            </a:pPr>
            <a:r>
              <a:rPr lang="en-GB" dirty="0">
                <a:solidFill>
                  <a:srgbClr val="FF0000"/>
                </a:solidFill>
              </a:rPr>
              <a:t>Result ??????</a:t>
            </a:r>
          </a:p>
          <a:p>
            <a:pPr marL="0" indent="0">
              <a:buNone/>
            </a:pPr>
            <a:r>
              <a:rPr lang="en-GB" dirty="0">
                <a:solidFill>
                  <a:srgbClr val="FF0000"/>
                </a:solidFill>
              </a:rPr>
              <a:t>IA=A</a:t>
            </a:r>
          </a:p>
          <a:p>
            <a:r>
              <a:rPr lang="en-GB" dirty="0">
                <a:solidFill>
                  <a:srgbClr val="FF0000"/>
                </a:solidFill>
              </a:rPr>
              <a:t>Does the role of correction matrix is to reduce the magnitude of un-expected signals ??????</a:t>
            </a:r>
          </a:p>
          <a:p>
            <a:r>
              <a:rPr lang="en-GB" dirty="0">
                <a:solidFill>
                  <a:srgbClr val="FF0000"/>
                </a:solidFill>
              </a:rPr>
              <a:t>Which signal to compare raw, or noise corrected ???</a:t>
            </a:r>
          </a:p>
          <a:p>
            <a:r>
              <a:rPr lang="en-GB" dirty="0">
                <a:solidFill>
                  <a:srgbClr val="FF0000"/>
                </a:solidFill>
              </a:rPr>
              <a:t>Comparing with Mono-chromatic response is idea ???? </a:t>
            </a:r>
          </a:p>
          <a:p>
            <a:pPr marL="0" indent="0">
              <a:buNone/>
            </a:pPr>
            <a:endParaRPr lang="en-GB" dirty="0">
              <a:solidFill>
                <a:srgbClr val="FF0000"/>
              </a:solidFill>
            </a:endParaRPr>
          </a:p>
          <a:p>
            <a:endParaRPr lang="en-GB" dirty="0">
              <a:solidFill>
                <a:srgbClr val="FF0000"/>
              </a:solidFill>
            </a:endParaRPr>
          </a:p>
          <a:p>
            <a:endParaRPr lang="en-GB" dirty="0"/>
          </a:p>
        </p:txBody>
      </p:sp>
      <p:sp>
        <p:nvSpPr>
          <p:cNvPr id="3" name="Footer Placeholder 2">
            <a:extLst>
              <a:ext uri="{FF2B5EF4-FFF2-40B4-BE49-F238E27FC236}">
                <a16:creationId xmlns:a16="http://schemas.microsoft.com/office/drawing/2014/main" id="{4E03D9AA-9423-6484-FE7B-7B29AFF75825}"/>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B8BA71B2-31C0-7F31-A96C-C29F25D4D3C5}"/>
              </a:ext>
            </a:extLst>
          </p:cNvPr>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a:extLst>
              <a:ext uri="{FF2B5EF4-FFF2-40B4-BE49-F238E27FC236}">
                <a16:creationId xmlns:a16="http://schemas.microsoft.com/office/drawing/2014/main" id="{83CFA065-A439-592C-6D4F-DB1ACD0E10CA}"/>
              </a:ext>
            </a:extLst>
          </p:cNvPr>
          <p:cNvSpPr>
            <a:spLocks noGrp="1"/>
          </p:cNvSpPr>
          <p:nvPr>
            <p:ph type="title"/>
          </p:nvPr>
        </p:nvSpPr>
        <p:spPr/>
        <p:txBody>
          <a:bodyPr>
            <a:normAutofit/>
          </a:bodyPr>
          <a:lstStyle/>
          <a:p>
            <a:r>
              <a:rPr lang="en-GB" dirty="0">
                <a:effectLst/>
              </a:rPr>
              <a:t>Validation(….</a:t>
            </a:r>
            <a:r>
              <a:rPr lang="en-GB" dirty="0">
                <a:solidFill>
                  <a:srgbClr val="C00000"/>
                </a:solidFill>
                <a:effectLst/>
              </a:rPr>
              <a:t>Ongoing</a:t>
            </a:r>
            <a:r>
              <a:rPr lang="en-GB" dirty="0">
                <a:effectLst/>
              </a:rPr>
              <a:t> )</a:t>
            </a:r>
            <a:endParaRPr lang="en-GB" dirty="0"/>
          </a:p>
        </p:txBody>
      </p:sp>
      <p:pic>
        <p:nvPicPr>
          <p:cNvPr id="8" name="Picture 7">
            <a:extLst>
              <a:ext uri="{FF2B5EF4-FFF2-40B4-BE49-F238E27FC236}">
                <a16:creationId xmlns:a16="http://schemas.microsoft.com/office/drawing/2014/main" id="{4FF811CA-3AE5-5146-3CAA-AD702819A9CA}"/>
              </a:ext>
            </a:extLst>
          </p:cNvPr>
          <p:cNvPicPr>
            <a:picLocks noChangeAspect="1"/>
          </p:cNvPicPr>
          <p:nvPr/>
        </p:nvPicPr>
        <p:blipFill>
          <a:blip r:embed="rId3"/>
          <a:stretch>
            <a:fillRect/>
          </a:stretch>
        </p:blipFill>
        <p:spPr>
          <a:xfrm>
            <a:off x="6949848" y="-240166"/>
            <a:ext cx="5781675" cy="4333875"/>
          </a:xfrm>
          <a:prstGeom prst="rect">
            <a:avLst/>
          </a:prstGeom>
        </p:spPr>
      </p:pic>
      <p:pic>
        <p:nvPicPr>
          <p:cNvPr id="12" name="Picture 11">
            <a:extLst>
              <a:ext uri="{FF2B5EF4-FFF2-40B4-BE49-F238E27FC236}">
                <a16:creationId xmlns:a16="http://schemas.microsoft.com/office/drawing/2014/main" id="{4BA8F05E-6C81-D82C-D5E3-3ABDC71B3D9D}"/>
              </a:ext>
            </a:extLst>
          </p:cNvPr>
          <p:cNvPicPr>
            <a:picLocks noChangeAspect="1"/>
          </p:cNvPicPr>
          <p:nvPr/>
        </p:nvPicPr>
        <p:blipFill>
          <a:blip r:embed="rId4"/>
          <a:stretch>
            <a:fillRect/>
          </a:stretch>
        </p:blipFill>
        <p:spPr>
          <a:xfrm>
            <a:off x="9677615" y="1786125"/>
            <a:ext cx="5619750" cy="4333875"/>
          </a:xfrm>
          <a:prstGeom prst="rect">
            <a:avLst/>
          </a:prstGeom>
        </p:spPr>
      </p:pic>
    </p:spTree>
    <p:extLst>
      <p:ext uri="{BB962C8B-B14F-4D97-AF65-F5344CB8AC3E}">
        <p14:creationId xmlns:p14="http://schemas.microsoft.com/office/powerpoint/2010/main" val="404345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6000FD-8843-2D65-0D1E-9FB5788D698E}"/>
              </a:ext>
            </a:extLst>
          </p:cNvPr>
          <p:cNvSpPr>
            <a:spLocks noGrp="1"/>
          </p:cNvSpPr>
          <p:nvPr>
            <p:ph idx="1"/>
          </p:nvPr>
        </p:nvSpPr>
        <p:spPr/>
        <p:txBody>
          <a:bodyPr/>
          <a:lstStyle/>
          <a:p>
            <a:pPr marL="0" indent="0">
              <a:buNone/>
            </a:pPr>
            <a:r>
              <a:rPr lang="en-US" dirty="0"/>
              <a:t>“Simple spectral stray light correction method for array spectroradiometers”</a:t>
            </a:r>
          </a:p>
          <a:p>
            <a:pPr marL="0" indent="0">
              <a:buNone/>
            </a:pPr>
            <a:r>
              <a:rPr lang="en-US" dirty="0"/>
              <a:t>Yuqin Zong, Steven W. Brown, B. Carol Johnson, Keith R. Lykke, and Yoshi Ohno</a:t>
            </a:r>
          </a:p>
          <a:p>
            <a:pPr marL="0" indent="0">
              <a:buNone/>
            </a:pPr>
            <a:r>
              <a:rPr lang="en-GB" dirty="0"/>
              <a:t>(https://journals.ametsoc.org/view/journals/atot/26/1/2008jtecho597_1.xml)</a:t>
            </a:r>
          </a:p>
        </p:txBody>
      </p:sp>
      <p:sp>
        <p:nvSpPr>
          <p:cNvPr id="3" name="Footer Placeholder 2">
            <a:extLst>
              <a:ext uri="{FF2B5EF4-FFF2-40B4-BE49-F238E27FC236}">
                <a16:creationId xmlns:a16="http://schemas.microsoft.com/office/drawing/2014/main" id="{0CE2BBFE-807F-FCD9-2DD4-6F38E1D07A78}"/>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63C86410-DC6B-44ED-AD85-0C0A8B538A2A}"/>
              </a:ext>
            </a:extLst>
          </p:cNvPr>
          <p:cNvSpPr>
            <a:spLocks noGrp="1"/>
          </p:cNvSpPr>
          <p:nvPr>
            <p:ph type="sldNum" sz="quarter" idx="12"/>
          </p:nvPr>
        </p:nvSpPr>
        <p:spPr/>
        <p:txBody>
          <a:bodyPr/>
          <a:lstStyle/>
          <a:p>
            <a:fld id="{0A297500-7527-634B-90F4-69D0994C32B4}" type="slidenum">
              <a:rPr lang="nl-NL" smtClean="0"/>
              <a:t>2</a:t>
            </a:fld>
            <a:endParaRPr lang="nl-NL"/>
          </a:p>
        </p:txBody>
      </p:sp>
      <p:sp>
        <p:nvSpPr>
          <p:cNvPr id="5" name="Title 4">
            <a:extLst>
              <a:ext uri="{FF2B5EF4-FFF2-40B4-BE49-F238E27FC236}">
                <a16:creationId xmlns:a16="http://schemas.microsoft.com/office/drawing/2014/main" id="{9F420251-981B-97C0-BC4D-06E7A000DFA3}"/>
              </a:ext>
            </a:extLst>
          </p:cNvPr>
          <p:cNvSpPr>
            <a:spLocks noGrp="1"/>
          </p:cNvSpPr>
          <p:nvPr>
            <p:ph type="title"/>
          </p:nvPr>
        </p:nvSpPr>
        <p:spPr/>
        <p:txBody>
          <a:bodyPr/>
          <a:lstStyle/>
          <a:p>
            <a:r>
              <a:rPr lang="en-GB" dirty="0"/>
              <a:t>Main source of Inspiration</a:t>
            </a:r>
          </a:p>
        </p:txBody>
      </p:sp>
    </p:spTree>
    <p:extLst>
      <p:ext uri="{BB962C8B-B14F-4D97-AF65-F5344CB8AC3E}">
        <p14:creationId xmlns:p14="http://schemas.microsoft.com/office/powerpoint/2010/main" val="675304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D4B869-8E51-97B7-A2BE-3FFC74059B19}"/>
              </a:ext>
            </a:extLst>
          </p:cNvPr>
          <p:cNvSpPr>
            <a:spLocks noGrp="1"/>
          </p:cNvSpPr>
          <p:nvPr>
            <p:ph idx="1"/>
          </p:nvPr>
        </p:nvSpPr>
        <p:spPr/>
        <p:txBody>
          <a:bodyPr/>
          <a:lstStyle/>
          <a:p>
            <a:r>
              <a:rPr lang="en-GB" dirty="0">
                <a:solidFill>
                  <a:srgbClr val="FF0000"/>
                </a:solidFill>
              </a:rPr>
              <a:t>What does the rule of validation is , does it  just minimize the few order of magnitude around peak .???</a:t>
            </a:r>
          </a:p>
          <a:p>
            <a:endParaRPr lang="en-GB" dirty="0">
              <a:solidFill>
                <a:srgbClr val="FF0000"/>
              </a:solidFill>
            </a:endParaRPr>
          </a:p>
          <a:p>
            <a:r>
              <a:rPr lang="en-GB" dirty="0">
                <a:solidFill>
                  <a:srgbClr val="FF0000"/>
                </a:solidFill>
              </a:rPr>
              <a:t>Should be stick to visible range only ????</a:t>
            </a:r>
          </a:p>
          <a:p>
            <a:endParaRPr lang="en-GB" dirty="0">
              <a:solidFill>
                <a:srgbClr val="FF0000"/>
              </a:solidFill>
            </a:endParaRPr>
          </a:p>
          <a:p>
            <a:r>
              <a:rPr lang="en-GB" dirty="0">
                <a:solidFill>
                  <a:srgbClr val="FF0000"/>
                </a:solidFill>
              </a:rPr>
              <a:t>Light source and its intensity ????( Lecture notes)</a:t>
            </a:r>
          </a:p>
          <a:p>
            <a:r>
              <a:rPr lang="en-GB" dirty="0">
                <a:solidFill>
                  <a:srgbClr val="FF0000"/>
                </a:solidFill>
              </a:rPr>
              <a:t>Spectral dependency, blue light spectral ????( Lecture notes)</a:t>
            </a:r>
          </a:p>
          <a:p>
            <a:r>
              <a:rPr lang="en-GB" dirty="0">
                <a:solidFill>
                  <a:srgbClr val="FF0000"/>
                </a:solidFill>
              </a:rPr>
              <a:t>Twice normalized ???</a:t>
            </a:r>
          </a:p>
          <a:p>
            <a:pPr marL="0" indent="0">
              <a:buNone/>
            </a:pPr>
            <a:endParaRPr lang="en-GB" dirty="0">
              <a:solidFill>
                <a:srgbClr val="FF0000"/>
              </a:solidFill>
            </a:endParaRPr>
          </a:p>
          <a:p>
            <a:endParaRPr lang="en-GB" dirty="0"/>
          </a:p>
          <a:p>
            <a:pPr marL="0" indent="0">
              <a:buNone/>
            </a:pPr>
            <a:endParaRPr lang="en-GB" dirty="0"/>
          </a:p>
          <a:p>
            <a:endParaRPr lang="en-GB" dirty="0"/>
          </a:p>
        </p:txBody>
      </p:sp>
      <p:sp>
        <p:nvSpPr>
          <p:cNvPr id="3" name="Footer Placeholder 2">
            <a:extLst>
              <a:ext uri="{FF2B5EF4-FFF2-40B4-BE49-F238E27FC236}">
                <a16:creationId xmlns:a16="http://schemas.microsoft.com/office/drawing/2014/main" id="{FE0CE20D-B84E-121C-6F19-B97A58B9935C}"/>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677E1334-B7F6-0D4A-5E06-75147D34D29B}"/>
              </a:ext>
            </a:extLst>
          </p:cNvPr>
          <p:cNvSpPr>
            <a:spLocks noGrp="1"/>
          </p:cNvSpPr>
          <p:nvPr>
            <p:ph type="sldNum" sz="quarter" idx="12"/>
          </p:nvPr>
        </p:nvSpPr>
        <p:spPr/>
        <p:txBody>
          <a:bodyPr/>
          <a:lstStyle/>
          <a:p>
            <a:fld id="{0A297500-7527-634B-90F4-69D0994C32B4}" type="slidenum">
              <a:rPr lang="nl-NL" smtClean="0"/>
              <a:t>20</a:t>
            </a:fld>
            <a:endParaRPr lang="nl-NL"/>
          </a:p>
        </p:txBody>
      </p:sp>
      <p:sp>
        <p:nvSpPr>
          <p:cNvPr id="5" name="Title 4">
            <a:extLst>
              <a:ext uri="{FF2B5EF4-FFF2-40B4-BE49-F238E27FC236}">
                <a16:creationId xmlns:a16="http://schemas.microsoft.com/office/drawing/2014/main" id="{B3661FE2-0089-50A1-2973-EBA8AA2DB5DC}"/>
              </a:ext>
            </a:extLst>
          </p:cNvPr>
          <p:cNvSpPr>
            <a:spLocks noGrp="1"/>
          </p:cNvSpPr>
          <p:nvPr>
            <p:ph type="title"/>
          </p:nvPr>
        </p:nvSpPr>
        <p:spPr/>
        <p:txBody>
          <a:bodyPr/>
          <a:lstStyle/>
          <a:p>
            <a:r>
              <a:rPr lang="en-GB" dirty="0">
                <a:effectLst/>
              </a:rPr>
              <a:t>Validation(….</a:t>
            </a:r>
            <a:r>
              <a:rPr lang="en-GB" dirty="0">
                <a:solidFill>
                  <a:srgbClr val="C00000"/>
                </a:solidFill>
                <a:effectLst/>
              </a:rPr>
              <a:t>Ongoing</a:t>
            </a:r>
            <a:r>
              <a:rPr lang="en-GB" dirty="0">
                <a:effectLst/>
              </a:rPr>
              <a:t>)</a:t>
            </a:r>
            <a:endParaRPr lang="en-GB" dirty="0"/>
          </a:p>
        </p:txBody>
      </p:sp>
      <p:pic>
        <p:nvPicPr>
          <p:cNvPr id="7" name="Picture 6">
            <a:extLst>
              <a:ext uri="{FF2B5EF4-FFF2-40B4-BE49-F238E27FC236}">
                <a16:creationId xmlns:a16="http://schemas.microsoft.com/office/drawing/2014/main" id="{601ADE25-107D-C125-4F2A-23E8873C2FFE}"/>
              </a:ext>
            </a:extLst>
          </p:cNvPr>
          <p:cNvPicPr>
            <a:picLocks noChangeAspect="1"/>
          </p:cNvPicPr>
          <p:nvPr/>
        </p:nvPicPr>
        <p:blipFill>
          <a:blip r:embed="rId3"/>
          <a:stretch>
            <a:fillRect/>
          </a:stretch>
        </p:blipFill>
        <p:spPr>
          <a:xfrm>
            <a:off x="8761916" y="1512978"/>
            <a:ext cx="8439584" cy="4750044"/>
          </a:xfrm>
          <a:prstGeom prst="rect">
            <a:avLst/>
          </a:prstGeom>
        </p:spPr>
      </p:pic>
    </p:spTree>
    <p:extLst>
      <p:ext uri="{BB962C8B-B14F-4D97-AF65-F5344CB8AC3E}">
        <p14:creationId xmlns:p14="http://schemas.microsoft.com/office/powerpoint/2010/main" val="461869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BFFEDFF5-A5D0-2478-8283-DDF4137EDCF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lnSpc>
                <a:spcPct val="90000"/>
              </a:lnSpc>
            </a:pPr>
            <a:r>
              <a:rPr lang="en-US" sz="5400" dirty="0">
                <a:solidFill>
                  <a:schemeClr val="bg1">
                    <a:lumMod val="95000"/>
                    <a:lumOff val="5000"/>
                  </a:schemeClr>
                </a:solidFill>
                <a:latin typeface="+mj-lt"/>
              </a:rPr>
              <a:t>Thanks for your attention</a:t>
            </a:r>
            <a:br>
              <a:rPr lang="en-US" sz="5400" dirty="0">
                <a:solidFill>
                  <a:schemeClr val="bg1">
                    <a:lumMod val="95000"/>
                    <a:lumOff val="5000"/>
                  </a:schemeClr>
                </a:solidFill>
                <a:latin typeface="+mj-lt"/>
              </a:rPr>
            </a:br>
            <a:endParaRPr lang="en-US" sz="5400" dirty="0">
              <a:solidFill>
                <a:schemeClr val="bg1">
                  <a:lumMod val="95000"/>
                  <a:lumOff val="5000"/>
                </a:schemeClr>
              </a:solidFill>
              <a:latin typeface="+mj-lt"/>
            </a:endParaRPr>
          </a:p>
        </p:txBody>
      </p:sp>
      <p:sp>
        <p:nvSpPr>
          <p:cNvPr id="2" name="Footer Placeholder 1">
            <a:extLst>
              <a:ext uri="{FF2B5EF4-FFF2-40B4-BE49-F238E27FC236}">
                <a16:creationId xmlns:a16="http://schemas.microsoft.com/office/drawing/2014/main" id="{142AA6BF-B763-3BF3-3F8C-4C424076CBA6}"/>
              </a:ext>
            </a:extLst>
          </p:cNvPr>
          <p:cNvSpPr>
            <a:spLocks noGrp="1"/>
          </p:cNvSpPr>
          <p:nvPr>
            <p:ph type="ftr" sz="quarter" idx="11"/>
          </p:nvPr>
        </p:nvSpPr>
        <p:spPr>
          <a:xfrm>
            <a:off x="3892062" y="6199632"/>
            <a:ext cx="4407876" cy="365125"/>
          </a:xfrm>
        </p:spPr>
        <p:txBody>
          <a:bodyPr vert="horz" lIns="91440" tIns="45720" rIns="91440" bIns="45720" rtlCol="0" anchor="ctr">
            <a:normAutofit/>
          </a:bodyPr>
          <a:lstStyle/>
          <a:p>
            <a:pPr algn="ctr" defTabSz="457200">
              <a:spcAft>
                <a:spcPts val="600"/>
              </a:spcAft>
            </a:pPr>
            <a:r>
              <a:rPr lang="en-US" kern="1200" dirty="0">
                <a:solidFill>
                  <a:schemeClr val="bg1">
                    <a:alpha val="80000"/>
                  </a:schemeClr>
                </a:solidFill>
                <a:latin typeface="+mn-lt"/>
                <a:ea typeface="+mn-ea"/>
                <a:cs typeface="+mn-cs"/>
              </a:rPr>
              <a:t>Master of Science in Imaging and Light in Extended Reality (Ghent et al) </a:t>
            </a:r>
          </a:p>
        </p:txBody>
      </p:sp>
    </p:spTree>
    <p:extLst>
      <p:ext uri="{BB962C8B-B14F-4D97-AF65-F5344CB8AC3E}">
        <p14:creationId xmlns:p14="http://schemas.microsoft.com/office/powerpoint/2010/main" val="35713557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8065A-10E8-BA45-C18D-E503CED1A95C}"/>
              </a:ext>
            </a:extLst>
          </p:cNvPr>
          <p:cNvSpPr>
            <a:spLocks noGrp="1"/>
          </p:cNvSpPr>
          <p:nvPr>
            <p:ph idx="1"/>
          </p:nvPr>
        </p:nvSpPr>
        <p:spPr>
          <a:xfrm>
            <a:off x="576000" y="1359036"/>
            <a:ext cx="11041200" cy="4760964"/>
          </a:xfrm>
        </p:spPr>
        <p:txBody>
          <a:bodyPr>
            <a:normAutofit lnSpcReduction="10000"/>
          </a:bodyPr>
          <a:lstStyle/>
          <a:p>
            <a:r>
              <a:rPr lang="en-GB" dirty="0"/>
              <a:t>Setting Up environment </a:t>
            </a:r>
          </a:p>
          <a:p>
            <a:r>
              <a:rPr lang="en-GB" dirty="0"/>
              <a:t>Data acquisition</a:t>
            </a:r>
          </a:p>
          <a:p>
            <a:pPr marL="514350" indent="-514350">
              <a:buFont typeface="+mj-lt"/>
              <a:buAutoNum type="romanLcPeriod"/>
            </a:pPr>
            <a:r>
              <a:rPr lang="en-GB" dirty="0"/>
              <a:t>Readout Noise </a:t>
            </a:r>
          </a:p>
          <a:p>
            <a:pPr marL="514350" indent="-514350">
              <a:buFont typeface="+mj-lt"/>
              <a:buAutoNum type="romanLcPeriod"/>
            </a:pPr>
            <a:r>
              <a:rPr lang="en-GB" dirty="0"/>
              <a:t>Dark Noise </a:t>
            </a:r>
          </a:p>
          <a:p>
            <a:pPr marL="514350" indent="-514350">
              <a:buFont typeface="+mj-lt"/>
              <a:buAutoNum type="romanLcPeriod"/>
            </a:pPr>
            <a:r>
              <a:rPr lang="en-GB" dirty="0"/>
              <a:t>Light measurement </a:t>
            </a:r>
          </a:p>
          <a:p>
            <a:r>
              <a:rPr lang="en-GB" dirty="0"/>
              <a:t>Data Analysis </a:t>
            </a:r>
          </a:p>
          <a:p>
            <a:pPr marL="514350" indent="-514350">
              <a:buFont typeface="+mj-lt"/>
              <a:buAutoNum type="romanUcPeriod"/>
            </a:pPr>
            <a:r>
              <a:rPr lang="en-GB" dirty="0">
                <a:effectLst/>
              </a:rPr>
              <a:t>Line Spread Function (LSF)</a:t>
            </a:r>
          </a:p>
          <a:p>
            <a:pPr marL="514350" indent="-514350">
              <a:buFont typeface="+mj-lt"/>
              <a:buAutoNum type="romanUcPeriod"/>
            </a:pPr>
            <a:r>
              <a:rPr lang="en-US" dirty="0">
                <a:effectLst/>
              </a:rPr>
              <a:t>Stray Light Signal Distribution Function (SDF)</a:t>
            </a:r>
            <a:r>
              <a:rPr lang="en-GB" dirty="0">
                <a:effectLst/>
              </a:rPr>
              <a:t> </a:t>
            </a:r>
          </a:p>
          <a:p>
            <a:pPr marL="514350" indent="-514350">
              <a:buFont typeface="+mj-lt"/>
              <a:buAutoNum type="romanUcPeriod"/>
            </a:pPr>
            <a:r>
              <a:rPr lang="en-GB" dirty="0"/>
              <a:t>Conditional number</a:t>
            </a:r>
          </a:p>
          <a:p>
            <a:pPr marL="514350" indent="-514350">
              <a:buFont typeface="+mj-lt"/>
              <a:buAutoNum type="romanUcPeriod"/>
            </a:pPr>
            <a:r>
              <a:rPr lang="en-GB" dirty="0">
                <a:effectLst/>
              </a:rPr>
              <a:t>Validation(….</a:t>
            </a:r>
            <a:r>
              <a:rPr lang="en-GB" dirty="0">
                <a:solidFill>
                  <a:srgbClr val="C00000"/>
                </a:solidFill>
                <a:effectLst/>
              </a:rPr>
              <a:t>Ongoing</a:t>
            </a:r>
            <a:r>
              <a:rPr lang="en-GB" dirty="0">
                <a:effectLst/>
              </a:rPr>
              <a:t> )</a:t>
            </a:r>
          </a:p>
          <a:p>
            <a:pPr marL="0" indent="0">
              <a:buNone/>
            </a:pPr>
            <a:endParaRPr lang="en-GB" dirty="0">
              <a:effectLst/>
            </a:endParaRPr>
          </a:p>
          <a:p>
            <a:pPr marL="514350" indent="-514350">
              <a:buFont typeface="+mj-lt"/>
              <a:buAutoNum type="romanUcPeriod"/>
            </a:pPr>
            <a:endParaRPr lang="en-GB" dirty="0"/>
          </a:p>
          <a:p>
            <a:endParaRPr lang="en-GB" dirty="0"/>
          </a:p>
          <a:p>
            <a:endParaRPr lang="en-GB" dirty="0"/>
          </a:p>
        </p:txBody>
      </p:sp>
      <p:sp>
        <p:nvSpPr>
          <p:cNvPr id="3" name="Footer Placeholder 2">
            <a:extLst>
              <a:ext uri="{FF2B5EF4-FFF2-40B4-BE49-F238E27FC236}">
                <a16:creationId xmlns:a16="http://schemas.microsoft.com/office/drawing/2014/main" id="{53E3F183-08DE-60FD-E505-ED3796E1D3AB}"/>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845E1337-B2D0-7F54-9463-70EE9FEEE547}"/>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a:extLst>
              <a:ext uri="{FF2B5EF4-FFF2-40B4-BE49-F238E27FC236}">
                <a16:creationId xmlns:a16="http://schemas.microsoft.com/office/drawing/2014/main" id="{628B01ED-314A-0DE5-E69B-BD7863A1C695}"/>
              </a:ext>
            </a:extLst>
          </p:cNvPr>
          <p:cNvSpPr>
            <a:spLocks noGrp="1"/>
          </p:cNvSpPr>
          <p:nvPr>
            <p:ph type="title"/>
          </p:nvPr>
        </p:nvSpPr>
        <p:spPr/>
        <p:txBody>
          <a:bodyPr/>
          <a:lstStyle/>
          <a:p>
            <a:r>
              <a:rPr lang="en-GB" dirty="0"/>
              <a:t>Overall workflow </a:t>
            </a:r>
          </a:p>
        </p:txBody>
      </p:sp>
    </p:spTree>
    <p:extLst>
      <p:ext uri="{BB962C8B-B14F-4D97-AF65-F5344CB8AC3E}">
        <p14:creationId xmlns:p14="http://schemas.microsoft.com/office/powerpoint/2010/main" val="1004050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18ACD5-4B15-2E50-7320-95D225F28464}"/>
              </a:ext>
            </a:extLst>
          </p:cNvPr>
          <p:cNvSpPr>
            <a:spLocks noGrp="1"/>
          </p:cNvSpPr>
          <p:nvPr>
            <p:ph idx="1"/>
          </p:nvPr>
        </p:nvSpPr>
        <p:spPr>
          <a:xfrm>
            <a:off x="576000" y="925287"/>
            <a:ext cx="11041200" cy="5194714"/>
          </a:xfrm>
        </p:spPr>
        <p:txBody>
          <a:bodyPr/>
          <a:lstStyle/>
          <a:p>
            <a:r>
              <a:rPr lang="en-GB" dirty="0"/>
              <a:t>Setup</a:t>
            </a:r>
          </a:p>
        </p:txBody>
      </p:sp>
      <p:sp>
        <p:nvSpPr>
          <p:cNvPr id="3" name="Footer Placeholder 2">
            <a:extLst>
              <a:ext uri="{FF2B5EF4-FFF2-40B4-BE49-F238E27FC236}">
                <a16:creationId xmlns:a16="http://schemas.microsoft.com/office/drawing/2014/main" id="{EAC5B71C-2487-7105-E2B3-D0ED1CE63D22}"/>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22752FA0-1685-4E47-3641-8DED9E756E04}"/>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a:extLst>
              <a:ext uri="{FF2B5EF4-FFF2-40B4-BE49-F238E27FC236}">
                <a16:creationId xmlns:a16="http://schemas.microsoft.com/office/drawing/2014/main" id="{E0A0518B-E82A-2AA4-08C5-47E4A9C1A93A}"/>
              </a:ext>
            </a:extLst>
          </p:cNvPr>
          <p:cNvSpPr>
            <a:spLocks noGrp="1"/>
          </p:cNvSpPr>
          <p:nvPr>
            <p:ph type="title"/>
          </p:nvPr>
        </p:nvSpPr>
        <p:spPr/>
        <p:txBody>
          <a:bodyPr>
            <a:normAutofit fontScale="90000"/>
          </a:bodyPr>
          <a:lstStyle/>
          <a:p>
            <a:r>
              <a:rPr lang="en-GB" dirty="0"/>
              <a:t>Setting Up environment (Physical)</a:t>
            </a:r>
            <a:br>
              <a:rPr lang="en-GB" dirty="0"/>
            </a:br>
            <a:endParaRPr lang="en-GB" dirty="0"/>
          </a:p>
        </p:txBody>
      </p:sp>
      <p:pic>
        <p:nvPicPr>
          <p:cNvPr id="7" name="Picture 6">
            <a:extLst>
              <a:ext uri="{FF2B5EF4-FFF2-40B4-BE49-F238E27FC236}">
                <a16:creationId xmlns:a16="http://schemas.microsoft.com/office/drawing/2014/main" id="{F814A7D4-96C7-2E26-A34C-84DC7D017F64}"/>
              </a:ext>
            </a:extLst>
          </p:cNvPr>
          <p:cNvPicPr>
            <a:picLocks noChangeAspect="1"/>
          </p:cNvPicPr>
          <p:nvPr/>
        </p:nvPicPr>
        <p:blipFill>
          <a:blip r:embed="rId2"/>
          <a:stretch>
            <a:fillRect/>
          </a:stretch>
        </p:blipFill>
        <p:spPr>
          <a:xfrm>
            <a:off x="671400" y="1629500"/>
            <a:ext cx="4758267" cy="3217964"/>
          </a:xfrm>
          <a:prstGeom prst="rect">
            <a:avLst/>
          </a:prstGeom>
        </p:spPr>
      </p:pic>
      <p:pic>
        <p:nvPicPr>
          <p:cNvPr id="9" name="Picture 8">
            <a:extLst>
              <a:ext uri="{FF2B5EF4-FFF2-40B4-BE49-F238E27FC236}">
                <a16:creationId xmlns:a16="http://schemas.microsoft.com/office/drawing/2014/main" id="{396C2BEC-E673-48F2-415A-31CEE6D2CCBC}"/>
              </a:ext>
            </a:extLst>
          </p:cNvPr>
          <p:cNvPicPr>
            <a:picLocks noChangeAspect="1"/>
          </p:cNvPicPr>
          <p:nvPr/>
        </p:nvPicPr>
        <p:blipFill>
          <a:blip r:embed="rId3"/>
          <a:stretch>
            <a:fillRect/>
          </a:stretch>
        </p:blipFill>
        <p:spPr>
          <a:xfrm>
            <a:off x="5429667" y="1629500"/>
            <a:ext cx="4758267" cy="3217964"/>
          </a:xfrm>
          <a:prstGeom prst="rect">
            <a:avLst/>
          </a:prstGeom>
        </p:spPr>
      </p:pic>
      <p:pic>
        <p:nvPicPr>
          <p:cNvPr id="11" name="Picture 10">
            <a:extLst>
              <a:ext uri="{FF2B5EF4-FFF2-40B4-BE49-F238E27FC236}">
                <a16:creationId xmlns:a16="http://schemas.microsoft.com/office/drawing/2014/main" id="{068E00AE-82C6-0B1F-7D03-E014856BFF01}"/>
              </a:ext>
            </a:extLst>
          </p:cNvPr>
          <p:cNvPicPr>
            <a:picLocks noChangeAspect="1"/>
          </p:cNvPicPr>
          <p:nvPr/>
        </p:nvPicPr>
        <p:blipFill>
          <a:blip r:embed="rId4"/>
          <a:stretch>
            <a:fillRect/>
          </a:stretch>
        </p:blipFill>
        <p:spPr>
          <a:xfrm>
            <a:off x="3759674" y="4278437"/>
            <a:ext cx="3587750" cy="3971264"/>
          </a:xfrm>
          <a:prstGeom prst="rect">
            <a:avLst/>
          </a:prstGeom>
        </p:spPr>
      </p:pic>
      <p:cxnSp>
        <p:nvCxnSpPr>
          <p:cNvPr id="13" name="Straight Arrow Connector 12">
            <a:extLst>
              <a:ext uri="{FF2B5EF4-FFF2-40B4-BE49-F238E27FC236}">
                <a16:creationId xmlns:a16="http://schemas.microsoft.com/office/drawing/2014/main" id="{E5DAA00D-0AF8-F607-09E7-477BB3852E82}"/>
              </a:ext>
            </a:extLst>
          </p:cNvPr>
          <p:cNvCxnSpPr>
            <a:cxnSpLocks/>
            <a:stCxn id="7" idx="2"/>
          </p:cNvCxnSpPr>
          <p:nvPr/>
        </p:nvCxnSpPr>
        <p:spPr>
          <a:xfrm>
            <a:off x="3050534" y="4847464"/>
            <a:ext cx="1267466" cy="2709036"/>
          </a:xfrm>
          <a:prstGeom prst="straightConnector1">
            <a:avLst/>
          </a:prstGeom>
          <a:ln w="762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809D4B14-69A0-C555-6E03-412CFF4605BE}"/>
              </a:ext>
            </a:extLst>
          </p:cNvPr>
          <p:cNvCxnSpPr>
            <a:cxnSpLocks/>
          </p:cNvCxnSpPr>
          <p:nvPr/>
        </p:nvCxnSpPr>
        <p:spPr>
          <a:xfrm flipH="1">
            <a:off x="7145267" y="3912968"/>
            <a:ext cx="29800" cy="3035032"/>
          </a:xfrm>
          <a:prstGeom prst="straightConnector1">
            <a:avLst/>
          </a:prstGeom>
          <a:ln w="762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47986CD-5C52-E594-BAA1-3DD94A6ED078}"/>
              </a:ext>
            </a:extLst>
          </p:cNvPr>
          <p:cNvCxnSpPr>
            <a:cxnSpLocks/>
          </p:cNvCxnSpPr>
          <p:nvPr/>
        </p:nvCxnSpPr>
        <p:spPr>
          <a:xfrm flipH="1">
            <a:off x="7298949" y="3759200"/>
            <a:ext cx="289202" cy="3341200"/>
          </a:xfrm>
          <a:prstGeom prst="straightConnector1">
            <a:avLst/>
          </a:prstGeom>
          <a:ln w="7620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6221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601BED-B074-C034-C9E4-9C28E910C8A3}"/>
              </a:ext>
            </a:extLst>
          </p:cNvPr>
          <p:cNvSpPr>
            <a:spLocks noGrp="1"/>
          </p:cNvSpPr>
          <p:nvPr>
            <p:ph idx="1"/>
          </p:nvPr>
        </p:nvSpPr>
        <p:spPr>
          <a:xfrm>
            <a:off x="576000" y="952500"/>
            <a:ext cx="11041200" cy="5167500"/>
          </a:xfrm>
        </p:spPr>
        <p:txBody>
          <a:bodyPr>
            <a:normAutofit fontScale="92500" lnSpcReduction="10000"/>
          </a:bodyPr>
          <a:lstStyle/>
          <a:p>
            <a:r>
              <a:rPr lang="fr-FR" dirty="0"/>
              <a:t>32 bits environnent in anaconda with python 3.7 </a:t>
            </a:r>
          </a:p>
          <a:p>
            <a:r>
              <a:rPr lang="en-GB" dirty="0"/>
              <a:t>Scripts, DLLs, configuration files</a:t>
            </a:r>
          </a:p>
          <a:p>
            <a:r>
              <a:rPr lang="en-GB" dirty="0"/>
              <a:t>MS260 spectrograph with COM port</a:t>
            </a:r>
          </a:p>
          <a:p>
            <a:r>
              <a:rPr lang="en-GB" dirty="0">
                <a:solidFill>
                  <a:srgbClr val="C00000"/>
                </a:solidFill>
              </a:rPr>
              <a:t>(Used del connection or restart python environment if error appear related to connection ,which shows connection is already established and we don’t need to send connection signal again)</a:t>
            </a:r>
          </a:p>
          <a:p>
            <a:r>
              <a:rPr lang="en-US" dirty="0"/>
              <a:t>Set the desired temperature, and ensure the AndorCCD library is there</a:t>
            </a:r>
          </a:p>
          <a:p>
            <a:r>
              <a:rPr lang="en-US" dirty="0"/>
              <a:t>Use ctypes to load and interact with the monochromator’s DLL (benhw32_stdcall.dll), ensuring proper initialization and error handling.</a:t>
            </a:r>
          </a:p>
          <a:p>
            <a:r>
              <a:rPr lang="en-US" dirty="0">
                <a:solidFill>
                  <a:srgbClr val="C00000"/>
                </a:solidFill>
              </a:rPr>
              <a:t>Confirm that the Andor driver is installed on the local machine !!!!!</a:t>
            </a:r>
            <a:endParaRPr lang="en-GB" dirty="0">
              <a:solidFill>
                <a:srgbClr val="C00000"/>
              </a:solidFill>
            </a:endParaRPr>
          </a:p>
          <a:p>
            <a:pPr marL="0" indent="0">
              <a:buNone/>
            </a:pPr>
            <a:r>
              <a:rPr lang="en-GB" sz="1600" dirty="0">
                <a:solidFill>
                  <a:srgbClr val="FF0000"/>
                </a:solidFill>
                <a:hlinkClick r:id="rId2"/>
              </a:rPr>
              <a:t>(</a:t>
            </a:r>
            <a:r>
              <a:rPr lang="en-GB" sz="1200" dirty="0">
                <a:hlinkClick r:id="rId2"/>
              </a:rPr>
              <a:t>Andor Driver Pack - 2.104.30065.0 (CCD,ICCD &amp; EMCCD) - Andor Learning Centre- Oxford Instruments (oxinst.com)</a:t>
            </a:r>
            <a:endParaRPr lang="en-GB" sz="1200" dirty="0"/>
          </a:p>
          <a:p>
            <a:r>
              <a:rPr lang="en-GB" dirty="0"/>
              <a:t>Set the desire value for wavelength range and require steps </a:t>
            </a:r>
          </a:p>
          <a:p>
            <a:r>
              <a:rPr lang="en-GB" dirty="0"/>
              <a:t>(Further used configuration can be found in code )</a:t>
            </a:r>
          </a:p>
        </p:txBody>
      </p:sp>
      <p:sp>
        <p:nvSpPr>
          <p:cNvPr id="3" name="Footer Placeholder 2">
            <a:extLst>
              <a:ext uri="{FF2B5EF4-FFF2-40B4-BE49-F238E27FC236}">
                <a16:creationId xmlns:a16="http://schemas.microsoft.com/office/drawing/2014/main" id="{AF1D46E1-FDAF-4745-707A-6808E0CC9808}"/>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85DFC839-4B8D-9AB8-5201-40F5E02DFC4F}"/>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a:extLst>
              <a:ext uri="{FF2B5EF4-FFF2-40B4-BE49-F238E27FC236}">
                <a16:creationId xmlns:a16="http://schemas.microsoft.com/office/drawing/2014/main" id="{1973ACE1-E3C9-0823-34C9-83BE2041B8A9}"/>
              </a:ext>
            </a:extLst>
          </p:cNvPr>
          <p:cNvSpPr>
            <a:spLocks noGrp="1"/>
          </p:cNvSpPr>
          <p:nvPr>
            <p:ph type="title"/>
          </p:nvPr>
        </p:nvSpPr>
        <p:spPr/>
        <p:txBody>
          <a:bodyPr>
            <a:normAutofit fontScale="90000"/>
          </a:bodyPr>
          <a:lstStyle/>
          <a:p>
            <a:r>
              <a:rPr lang="en-GB" dirty="0"/>
              <a:t>Setting Up environment (Software playground )</a:t>
            </a:r>
            <a:br>
              <a:rPr lang="en-GB" dirty="0"/>
            </a:br>
            <a:endParaRPr lang="en-GB" dirty="0"/>
          </a:p>
        </p:txBody>
      </p:sp>
    </p:spTree>
    <p:extLst>
      <p:ext uri="{BB962C8B-B14F-4D97-AF65-F5344CB8AC3E}">
        <p14:creationId xmlns:p14="http://schemas.microsoft.com/office/powerpoint/2010/main" val="1148323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A12952-52BD-AADC-AA3E-C954CF9B4797}"/>
              </a:ext>
            </a:extLst>
          </p:cNvPr>
          <p:cNvSpPr>
            <a:spLocks noGrp="1"/>
          </p:cNvSpPr>
          <p:nvPr>
            <p:ph idx="1"/>
          </p:nvPr>
        </p:nvSpPr>
        <p:spPr/>
        <p:txBody>
          <a:bodyPr>
            <a:normAutofit/>
          </a:bodyPr>
          <a:lstStyle/>
          <a:p>
            <a:r>
              <a:rPr lang="en-US" b="1" dirty="0"/>
              <a:t>Close Shutter: </a:t>
            </a:r>
            <a:r>
              <a:rPr lang="en-US" dirty="0"/>
              <a:t>Prevent light exposure by closing the spectrograph shutter.</a:t>
            </a:r>
          </a:p>
          <a:p>
            <a:r>
              <a:rPr lang="en-US" b="1" dirty="0"/>
              <a:t>Measure Readout Noise: </a:t>
            </a:r>
            <a:r>
              <a:rPr lang="en-US" dirty="0"/>
              <a:t>Perform multiple acquisitions across a range of integration times, capturing noise data.</a:t>
            </a:r>
          </a:p>
          <a:p>
            <a:r>
              <a:rPr lang="en-US" b="1" dirty="0"/>
              <a:t>Store Data: </a:t>
            </a:r>
            <a:r>
              <a:rPr lang="en-US" dirty="0"/>
              <a:t>Append the acquired data to a 2D matrix for each acquisition.</a:t>
            </a:r>
          </a:p>
          <a:p>
            <a:r>
              <a:rPr lang="en-US" b="1" dirty="0"/>
              <a:t>Monitor and Save</a:t>
            </a:r>
            <a:r>
              <a:rPr lang="en-US" dirty="0"/>
              <a:t>: Track progress and save the complete noise data to a CSV file.</a:t>
            </a:r>
          </a:p>
          <a:p>
            <a:r>
              <a:rPr lang="en-US" b="1" dirty="0"/>
              <a:t>Calculate Intercepts: </a:t>
            </a:r>
            <a:r>
              <a:rPr lang="en-US" dirty="0"/>
              <a:t>Compute the intercept at each pixel from the readout noise data.</a:t>
            </a:r>
          </a:p>
          <a:p>
            <a:pPr marL="0" indent="0">
              <a:buNone/>
            </a:pPr>
            <a:r>
              <a:rPr lang="en-US" dirty="0">
                <a:solidFill>
                  <a:srgbClr val="C00000"/>
                </a:solidFill>
              </a:rPr>
              <a:t>Set the averaging index to a value like 10 to minimize fluctuations. Non-stable values can lead to negative intercepts in some pixels.</a:t>
            </a:r>
          </a:p>
        </p:txBody>
      </p:sp>
      <p:sp>
        <p:nvSpPr>
          <p:cNvPr id="3" name="Footer Placeholder 2">
            <a:extLst>
              <a:ext uri="{FF2B5EF4-FFF2-40B4-BE49-F238E27FC236}">
                <a16:creationId xmlns:a16="http://schemas.microsoft.com/office/drawing/2014/main" id="{816B21DE-7452-5C12-F7C9-6A68E4E7F28B}"/>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415BFEC4-0F82-F076-9450-A5F5562C5F4C}"/>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a:extLst>
              <a:ext uri="{FF2B5EF4-FFF2-40B4-BE49-F238E27FC236}">
                <a16:creationId xmlns:a16="http://schemas.microsoft.com/office/drawing/2014/main" id="{7164BD03-F525-EC52-3062-63AB8BBDE099}"/>
              </a:ext>
            </a:extLst>
          </p:cNvPr>
          <p:cNvSpPr>
            <a:spLocks noGrp="1"/>
          </p:cNvSpPr>
          <p:nvPr>
            <p:ph type="title"/>
          </p:nvPr>
        </p:nvSpPr>
        <p:spPr/>
        <p:txBody>
          <a:bodyPr>
            <a:normAutofit/>
          </a:bodyPr>
          <a:lstStyle/>
          <a:p>
            <a:r>
              <a:rPr lang="en-GB" dirty="0"/>
              <a:t>Readout Noise </a:t>
            </a:r>
          </a:p>
        </p:txBody>
      </p:sp>
    </p:spTree>
    <p:extLst>
      <p:ext uri="{BB962C8B-B14F-4D97-AF65-F5344CB8AC3E}">
        <p14:creationId xmlns:p14="http://schemas.microsoft.com/office/powerpoint/2010/main" val="332305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DC2869-BFBE-0D21-60C2-F7315F191F65}"/>
              </a:ext>
            </a:extLst>
          </p:cNvPr>
          <p:cNvPicPr>
            <a:picLocks noChangeAspect="1"/>
          </p:cNvPicPr>
          <p:nvPr/>
        </p:nvPicPr>
        <p:blipFill>
          <a:blip r:embed="rId2"/>
          <a:stretch>
            <a:fillRect/>
          </a:stretch>
        </p:blipFill>
        <p:spPr>
          <a:xfrm>
            <a:off x="2547549" y="643466"/>
            <a:ext cx="7096902" cy="5571067"/>
          </a:xfrm>
          <a:prstGeom prst="rect">
            <a:avLst/>
          </a:prstGeom>
        </p:spPr>
      </p:pic>
      <p:sp>
        <p:nvSpPr>
          <p:cNvPr id="2" name="Footer Placeholder 1">
            <a:extLst>
              <a:ext uri="{FF2B5EF4-FFF2-40B4-BE49-F238E27FC236}">
                <a16:creationId xmlns:a16="http://schemas.microsoft.com/office/drawing/2014/main" id="{CFA97794-D0E1-0370-31F4-41F7D728636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Master of Science in Imaging and Light in Extended Reality (Ghent et al) </a:t>
            </a:r>
            <a:endParaRPr lang="nl-NL"/>
          </a:p>
        </p:txBody>
      </p:sp>
      <p:sp>
        <p:nvSpPr>
          <p:cNvPr id="3" name="Slide Number Placeholder 2">
            <a:extLst>
              <a:ext uri="{FF2B5EF4-FFF2-40B4-BE49-F238E27FC236}">
                <a16:creationId xmlns:a16="http://schemas.microsoft.com/office/drawing/2014/main" id="{29C0A4AD-EF2D-34A0-BE47-2EFBFE2838CB}"/>
              </a:ext>
            </a:extLst>
          </p:cNvPr>
          <p:cNvSpPr>
            <a:spLocks noGrp="1"/>
          </p:cNvSpPr>
          <p:nvPr>
            <p:ph type="sldNum" sz="quarter" idx="12"/>
          </p:nvPr>
        </p:nvSpPr>
        <p:spPr>
          <a:xfrm>
            <a:off x="8610600" y="6356350"/>
            <a:ext cx="2743200" cy="365125"/>
          </a:xfrm>
        </p:spPr>
        <p:txBody>
          <a:bodyPr>
            <a:normAutofit/>
          </a:bodyPr>
          <a:lstStyle/>
          <a:p>
            <a:pPr>
              <a:spcAft>
                <a:spcPts val="600"/>
              </a:spcAft>
            </a:pPr>
            <a:fld id="{0A297500-7527-634B-90F4-69D0994C32B4}" type="slidenum">
              <a:rPr lang="nl-NL" smtClean="0"/>
              <a:pPr>
                <a:spcAft>
                  <a:spcPts val="600"/>
                </a:spcAft>
              </a:pPr>
              <a:t>7</a:t>
            </a:fld>
            <a:endParaRPr lang="nl-NL"/>
          </a:p>
        </p:txBody>
      </p:sp>
    </p:spTree>
    <p:extLst>
      <p:ext uri="{BB962C8B-B14F-4D97-AF65-F5344CB8AC3E}">
        <p14:creationId xmlns:p14="http://schemas.microsoft.com/office/powerpoint/2010/main" val="2849793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8D94AD-D0A6-8147-398E-F36077FA8980}"/>
              </a:ext>
            </a:extLst>
          </p:cNvPr>
          <p:cNvSpPr>
            <a:spLocks noGrp="1"/>
          </p:cNvSpPr>
          <p:nvPr>
            <p:ph idx="1"/>
          </p:nvPr>
        </p:nvSpPr>
        <p:spPr>
          <a:xfrm>
            <a:off x="576000" y="965200"/>
            <a:ext cx="11041200" cy="5041900"/>
          </a:xfrm>
        </p:spPr>
        <p:txBody>
          <a:bodyPr>
            <a:normAutofit fontScale="92500" lnSpcReduction="20000"/>
          </a:bodyPr>
          <a:lstStyle/>
          <a:p>
            <a:pPr marL="0" indent="0">
              <a:buNone/>
            </a:pPr>
            <a:r>
              <a:rPr lang="en-US" dirty="0">
                <a:solidFill>
                  <a:srgbClr val="FF0000"/>
                </a:solidFill>
              </a:rPr>
              <a:t>(Need to used saturation time of max value otherwise correction matrix will be time dependent )</a:t>
            </a:r>
          </a:p>
          <a:p>
            <a:r>
              <a:rPr lang="en-US" sz="2600" b="1" dirty="0"/>
              <a:t>Shutter Control: </a:t>
            </a:r>
            <a:r>
              <a:rPr lang="en-US" sz="2600" dirty="0"/>
              <a:t>The shutter is opened using `spectr.command('shutter o')` to start light exposure for data acquisition.</a:t>
            </a:r>
          </a:p>
          <a:p>
            <a:r>
              <a:rPr lang="en-US" sz="2600" b="1" dirty="0"/>
              <a:t>Wavelength Selection: The</a:t>
            </a:r>
            <a:r>
              <a:rPr lang="en-US" sz="2600" dirty="0"/>
              <a:t> wavelength is adjusted for each iteration using mono.BI_select_wavelength.</a:t>
            </a:r>
          </a:p>
          <a:p>
            <a:r>
              <a:rPr lang="en-US" sz="2600" b="1" dirty="0"/>
              <a:t>Integration Time Adjustment: </a:t>
            </a:r>
            <a:r>
              <a:rPr lang="en-US" sz="2600" dirty="0"/>
              <a:t>The integration time (`intTime`) is dynamically adjusted to avoid saturation, aiming to keep pixel values below 85% of the maximum (65,000).</a:t>
            </a:r>
          </a:p>
          <a:p>
            <a:pPr marL="0" indent="0">
              <a:buNone/>
            </a:pPr>
            <a:r>
              <a:rPr lang="en-US" dirty="0">
                <a:solidFill>
                  <a:srgbClr val="C00000"/>
                </a:solidFill>
              </a:rPr>
              <a:t>(Use the linear relationship between exposure time and charge count to directly calculate the required time for a target charge level (e.g., 85%, 90%, or 95%) instead of increasing time step by step)</a:t>
            </a:r>
          </a:p>
          <a:p>
            <a:r>
              <a:rPr lang="en-US" sz="2600" b="1" dirty="0"/>
              <a:t>Data Acquisition: </a:t>
            </a:r>
            <a:r>
              <a:rPr lang="en-US" dirty="0"/>
              <a:t>The CCD captures images at each wavelength, adjusting exposure time to optimize signal levels.</a:t>
            </a:r>
          </a:p>
        </p:txBody>
      </p:sp>
      <p:sp>
        <p:nvSpPr>
          <p:cNvPr id="3" name="Footer Placeholder 2">
            <a:extLst>
              <a:ext uri="{FF2B5EF4-FFF2-40B4-BE49-F238E27FC236}">
                <a16:creationId xmlns:a16="http://schemas.microsoft.com/office/drawing/2014/main" id="{E11CB0D8-FB1D-BE89-28E4-6A804E6B57F0}"/>
              </a:ext>
            </a:extLst>
          </p:cNvPr>
          <p:cNvSpPr>
            <a:spLocks noGrp="1"/>
          </p:cNvSpPr>
          <p:nvPr>
            <p:ph type="ftr" sz="quarter" idx="11"/>
          </p:nvPr>
        </p:nvSpPr>
        <p:spPr/>
        <p:txBody>
          <a:bodyPr/>
          <a:lstStyle/>
          <a:p>
            <a:r>
              <a:rPr lang="en-US" dirty="0"/>
              <a:t>Master of Science in Imaging and Light in Extended Reality (Ghent et al) </a:t>
            </a:r>
            <a:endParaRPr lang="nl-NL" dirty="0"/>
          </a:p>
        </p:txBody>
      </p:sp>
      <p:sp>
        <p:nvSpPr>
          <p:cNvPr id="4" name="Slide Number Placeholder 3">
            <a:extLst>
              <a:ext uri="{FF2B5EF4-FFF2-40B4-BE49-F238E27FC236}">
                <a16:creationId xmlns:a16="http://schemas.microsoft.com/office/drawing/2014/main" id="{298FB967-A4E3-1CA4-4575-E1C308BDD31E}"/>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a:extLst>
              <a:ext uri="{FF2B5EF4-FFF2-40B4-BE49-F238E27FC236}">
                <a16:creationId xmlns:a16="http://schemas.microsoft.com/office/drawing/2014/main" id="{3B86DD84-A61F-D57A-AF13-755CC3EA7EE7}"/>
              </a:ext>
            </a:extLst>
          </p:cNvPr>
          <p:cNvSpPr>
            <a:spLocks noGrp="1"/>
          </p:cNvSpPr>
          <p:nvPr>
            <p:ph type="title"/>
          </p:nvPr>
        </p:nvSpPr>
        <p:spPr>
          <a:xfrm>
            <a:off x="576000" y="0"/>
            <a:ext cx="11041200" cy="1117600"/>
          </a:xfrm>
        </p:spPr>
        <p:txBody>
          <a:bodyPr/>
          <a:lstStyle/>
          <a:p>
            <a:r>
              <a:rPr lang="en-GB" dirty="0"/>
              <a:t>Saturation Time </a:t>
            </a:r>
          </a:p>
        </p:txBody>
      </p:sp>
    </p:spTree>
    <p:extLst>
      <p:ext uri="{BB962C8B-B14F-4D97-AF65-F5344CB8AC3E}">
        <p14:creationId xmlns:p14="http://schemas.microsoft.com/office/powerpoint/2010/main" val="552705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016137-2113-B4F6-267E-991347EF4D76}"/>
              </a:ext>
            </a:extLst>
          </p:cNvPr>
          <p:cNvSpPr>
            <a:spLocks noGrp="1"/>
          </p:cNvSpPr>
          <p:nvPr>
            <p:ph idx="1"/>
          </p:nvPr>
        </p:nvSpPr>
        <p:spPr/>
        <p:txBody>
          <a:bodyPr>
            <a:normAutofit lnSpcReduction="10000"/>
          </a:bodyPr>
          <a:lstStyle/>
          <a:p>
            <a:r>
              <a:rPr lang="en-US" b="1" dirty="0"/>
              <a:t>Wavelength Step: </a:t>
            </a:r>
            <a:r>
              <a:rPr lang="en-US" dirty="0"/>
              <a:t> Specify wavelength range, with measurements taken at regular intervals defined by `step_wavelength.</a:t>
            </a:r>
          </a:p>
          <a:p>
            <a:pPr marL="0" indent="0">
              <a:buNone/>
            </a:pPr>
            <a:r>
              <a:rPr lang="en-US" dirty="0">
                <a:solidFill>
                  <a:srgbClr val="C00000"/>
                </a:solidFill>
              </a:rPr>
              <a:t>Choosing smaller wavelength steps can significantly increase the computational complexity of the algorithm. It is more efficient to select larger steps (e.g., 10, 8, or 5 nm). Later, linear interpolation can be used to achieve more accurate results with less computational effort.)</a:t>
            </a:r>
          </a:p>
          <a:p>
            <a:r>
              <a:rPr lang="en-US" b="1" dirty="0"/>
              <a:t>Light and Dark Noise Acquisition: </a:t>
            </a:r>
            <a:r>
              <a:rPr lang="en-US" dirty="0"/>
              <a:t>For each wavelength, the shutter is opened to acquire light measurements and closed to acquire Dark noise measurements, both using a specific integration time.</a:t>
            </a:r>
          </a:p>
          <a:p>
            <a:r>
              <a:rPr lang="en-US" b="1" dirty="0"/>
              <a:t>Data Collection: </a:t>
            </a:r>
            <a:r>
              <a:rPr lang="en-US" dirty="0"/>
              <a:t>Light and Dark noise data are stored in separate 2D matrices for each wavelength step</a:t>
            </a:r>
            <a:endParaRPr lang="en-GB" dirty="0"/>
          </a:p>
        </p:txBody>
      </p:sp>
      <p:sp>
        <p:nvSpPr>
          <p:cNvPr id="3" name="Footer Placeholder 2">
            <a:extLst>
              <a:ext uri="{FF2B5EF4-FFF2-40B4-BE49-F238E27FC236}">
                <a16:creationId xmlns:a16="http://schemas.microsoft.com/office/drawing/2014/main" id="{F3DA5058-F611-C030-3A46-141CB3C69EFD}"/>
              </a:ext>
            </a:extLst>
          </p:cNvPr>
          <p:cNvSpPr>
            <a:spLocks noGrp="1"/>
          </p:cNvSpPr>
          <p:nvPr>
            <p:ph type="ftr" sz="quarter" idx="11"/>
          </p:nvPr>
        </p:nvSpPr>
        <p:spPr/>
        <p:txBody>
          <a:bodyPr/>
          <a:lstStyle/>
          <a:p>
            <a:r>
              <a:rPr lang="en-US" dirty="0"/>
              <a:t>Master of Science in Imaging and Light in Extended Reality (Ghent et al) </a:t>
            </a:r>
            <a:endParaRPr lang="nl-NL"/>
          </a:p>
        </p:txBody>
      </p:sp>
      <p:sp>
        <p:nvSpPr>
          <p:cNvPr id="4" name="Slide Number Placeholder 3">
            <a:extLst>
              <a:ext uri="{FF2B5EF4-FFF2-40B4-BE49-F238E27FC236}">
                <a16:creationId xmlns:a16="http://schemas.microsoft.com/office/drawing/2014/main" id="{83B041E5-B25B-1855-1F63-D2DFD8154A3A}"/>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a:extLst>
              <a:ext uri="{FF2B5EF4-FFF2-40B4-BE49-F238E27FC236}">
                <a16:creationId xmlns:a16="http://schemas.microsoft.com/office/drawing/2014/main" id="{37CA4F1D-D05D-4A05-76B9-B473A408E95C}"/>
              </a:ext>
            </a:extLst>
          </p:cNvPr>
          <p:cNvSpPr>
            <a:spLocks noGrp="1"/>
          </p:cNvSpPr>
          <p:nvPr>
            <p:ph type="title"/>
          </p:nvPr>
        </p:nvSpPr>
        <p:spPr/>
        <p:txBody>
          <a:bodyPr/>
          <a:lstStyle/>
          <a:p>
            <a:r>
              <a:rPr lang="en-US" dirty="0"/>
              <a:t>Light measurement and Dark Noise 1/3</a:t>
            </a:r>
            <a:endParaRPr lang="en-GB" dirty="0"/>
          </a:p>
        </p:txBody>
      </p:sp>
    </p:spTree>
    <p:extLst>
      <p:ext uri="{BB962C8B-B14F-4D97-AF65-F5344CB8AC3E}">
        <p14:creationId xmlns:p14="http://schemas.microsoft.com/office/powerpoint/2010/main" val="2220658795"/>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1819</Words>
  <Application>Microsoft Office PowerPoint</Application>
  <PresentationFormat>Widescreen</PresentationFormat>
  <Paragraphs>159</Paragraphs>
  <Slides>21</Slides>
  <Notes>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Times New Roman</vt:lpstr>
      <vt:lpstr>KU Leuven</vt:lpstr>
      <vt:lpstr>KU Leuven Sedes</vt:lpstr>
      <vt:lpstr> Stray Light Correction Matrix</vt:lpstr>
      <vt:lpstr>Main source of Inspiration</vt:lpstr>
      <vt:lpstr>Overall workflow </vt:lpstr>
      <vt:lpstr>Setting Up environment (Physical) </vt:lpstr>
      <vt:lpstr>Setting Up environment (Software playground ) </vt:lpstr>
      <vt:lpstr>Readout Noise </vt:lpstr>
      <vt:lpstr>PowerPoint Presentation</vt:lpstr>
      <vt:lpstr>Saturation Time </vt:lpstr>
      <vt:lpstr>Light measurement and Dark Noise 1/3</vt:lpstr>
      <vt:lpstr>Light measurement and Dark Noise 2/3  </vt:lpstr>
      <vt:lpstr>Light measurement and Dark Noise 1/3  </vt:lpstr>
      <vt:lpstr>Sample acquisition</vt:lpstr>
      <vt:lpstr>Data Analysis: Line Spread Function (LSF)</vt:lpstr>
      <vt:lpstr>Stray Light Signal Distribution Function (SDF) 1/2</vt:lpstr>
      <vt:lpstr>Stray Light Signal Distribution Function (SDF) 2/2</vt:lpstr>
      <vt:lpstr>PowerPoint Presentation</vt:lpstr>
      <vt:lpstr>Signal contents </vt:lpstr>
      <vt:lpstr>Condition number</vt:lpstr>
      <vt:lpstr>Validation(….Ongoing )</vt:lpstr>
      <vt:lpstr>Validation(….Ongoing)</vt:lpstr>
      <vt:lpstr>Thanks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2024-09-06T11:58:34Z</dcterms:modified>
</cp:coreProperties>
</file>